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4" r:id="rId5"/>
    <p:sldMasterId id="2147483687" r:id="rId6"/>
    <p:sldMasterId id="2147483700" r:id="rId7"/>
  </p:sldMasterIdLst>
  <p:notesMasterIdLst>
    <p:notesMasterId r:id="rId29"/>
  </p:notesMasterIdLst>
  <p:sldIdLst>
    <p:sldId id="256" r:id="rId8"/>
    <p:sldId id="263" r:id="rId9"/>
    <p:sldId id="284" r:id="rId10"/>
    <p:sldId id="285" r:id="rId11"/>
    <p:sldId id="264" r:id="rId12"/>
    <p:sldId id="286" r:id="rId13"/>
    <p:sldId id="269" r:id="rId14"/>
    <p:sldId id="271" r:id="rId15"/>
    <p:sldId id="272" r:id="rId16"/>
    <p:sldId id="273" r:id="rId17"/>
    <p:sldId id="274" r:id="rId18"/>
    <p:sldId id="278" r:id="rId19"/>
    <p:sldId id="279" r:id="rId20"/>
    <p:sldId id="289" r:id="rId21"/>
    <p:sldId id="287" r:id="rId22"/>
    <p:sldId id="291" r:id="rId23"/>
    <p:sldId id="292" r:id="rId24"/>
    <p:sldId id="293" r:id="rId25"/>
    <p:sldId id="288" r:id="rId26"/>
    <p:sldId id="258" r:id="rId27"/>
    <p:sldId id="268" r:id="rId28"/>
  </p:sldIdLst>
  <p:sldSz cx="12188825"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1F"/>
    <a:srgbClr val="D65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CE9B2-F328-4325-B0AF-2D6A05EBDDB1}" type="doc">
      <dgm:prSet loTypeId="urn:microsoft.com/office/officeart/2009/layout/CircleArrowProcess" loCatId="cycle" qsTypeId="urn:microsoft.com/office/officeart/2005/8/quickstyle/simple4" qsCatId="simple" csTypeId="urn:microsoft.com/office/officeart/2005/8/colors/colorful3" csCatId="colorful" phldr="1"/>
      <dgm:spPr/>
      <dgm:t>
        <a:bodyPr/>
        <a:lstStyle/>
        <a:p>
          <a:endParaRPr lang="en-AU"/>
        </a:p>
      </dgm:t>
    </dgm:pt>
    <dgm:pt modelId="{3232A47C-FBB4-4EA3-B745-04142713CDC2}">
      <dgm:prSet phldrT="[Text]"/>
      <dgm:spPr/>
      <dgm:t>
        <a:bodyPr/>
        <a:lstStyle/>
        <a:p>
          <a:r>
            <a:rPr lang="en-AU"/>
            <a:t>Assess The Current State</a:t>
          </a:r>
        </a:p>
      </dgm:t>
    </dgm:pt>
    <dgm:pt modelId="{27B7CC5C-DFA5-4DC9-9751-EB978AC72975}" type="parTrans" cxnId="{80768B48-663D-4693-869F-2ED91D2F1B72}">
      <dgm:prSet/>
      <dgm:spPr/>
      <dgm:t>
        <a:bodyPr/>
        <a:lstStyle/>
        <a:p>
          <a:endParaRPr lang="en-AU"/>
        </a:p>
      </dgm:t>
    </dgm:pt>
    <dgm:pt modelId="{41691733-0CB9-4D01-8936-11833AFDAD38}" type="sibTrans" cxnId="{80768B48-663D-4693-869F-2ED91D2F1B72}">
      <dgm:prSet/>
      <dgm:spPr/>
      <dgm:t>
        <a:bodyPr/>
        <a:lstStyle/>
        <a:p>
          <a:endParaRPr lang="en-AU"/>
        </a:p>
      </dgm:t>
    </dgm:pt>
    <dgm:pt modelId="{035B831A-4FBC-40B1-9724-6C4DAC2FC4C8}">
      <dgm:prSet phldrT="[Text]"/>
      <dgm:spPr/>
      <dgm:t>
        <a:bodyPr/>
        <a:lstStyle/>
        <a:p>
          <a:r>
            <a:rPr lang="en-AU"/>
            <a:t>Quantify Risk</a:t>
          </a:r>
        </a:p>
      </dgm:t>
    </dgm:pt>
    <dgm:pt modelId="{1C3EF77C-72EF-4F05-AC86-D89FFE9B910E}" type="parTrans" cxnId="{2B62307B-A662-425E-A0FF-5A0686C8D19C}">
      <dgm:prSet/>
      <dgm:spPr/>
      <dgm:t>
        <a:bodyPr/>
        <a:lstStyle/>
        <a:p>
          <a:endParaRPr lang="en-AU"/>
        </a:p>
      </dgm:t>
    </dgm:pt>
    <dgm:pt modelId="{C11E108F-9A36-4A01-B895-AE82499F03BA}" type="sibTrans" cxnId="{2B62307B-A662-425E-A0FF-5A0686C8D19C}">
      <dgm:prSet/>
      <dgm:spPr/>
      <dgm:t>
        <a:bodyPr/>
        <a:lstStyle/>
        <a:p>
          <a:endParaRPr lang="en-AU"/>
        </a:p>
      </dgm:t>
    </dgm:pt>
    <dgm:pt modelId="{FF669A2B-AF0B-45CB-A954-AC868B7F0148}">
      <dgm:prSet phldrT="[Text]"/>
      <dgm:spPr/>
      <dgm:t>
        <a:bodyPr/>
        <a:lstStyle/>
        <a:p>
          <a:r>
            <a:rPr lang="en-AU"/>
            <a:t>Roadmap To Improvement</a:t>
          </a:r>
        </a:p>
      </dgm:t>
    </dgm:pt>
    <dgm:pt modelId="{A31562BF-1277-44E1-933D-011582480466}" type="parTrans" cxnId="{F444D585-EA33-4DB5-A00F-42E96924BD8D}">
      <dgm:prSet/>
      <dgm:spPr/>
      <dgm:t>
        <a:bodyPr/>
        <a:lstStyle/>
        <a:p>
          <a:endParaRPr lang="en-AU"/>
        </a:p>
      </dgm:t>
    </dgm:pt>
    <dgm:pt modelId="{E68AD0A0-64E5-454F-A685-192C0CB33F00}" type="sibTrans" cxnId="{F444D585-EA33-4DB5-A00F-42E96924BD8D}">
      <dgm:prSet/>
      <dgm:spPr/>
      <dgm:t>
        <a:bodyPr/>
        <a:lstStyle/>
        <a:p>
          <a:endParaRPr lang="en-AU"/>
        </a:p>
      </dgm:t>
    </dgm:pt>
    <dgm:pt modelId="{CC97B1AB-1D4C-44D3-943B-B6B2943B0810}" type="pres">
      <dgm:prSet presAssocID="{480CE9B2-F328-4325-B0AF-2D6A05EBDDB1}" presName="Name0" presStyleCnt="0">
        <dgm:presLayoutVars>
          <dgm:chMax val="7"/>
          <dgm:chPref val="7"/>
          <dgm:dir/>
          <dgm:animLvl val="lvl"/>
        </dgm:presLayoutVars>
      </dgm:prSet>
      <dgm:spPr/>
    </dgm:pt>
    <dgm:pt modelId="{1E0301EA-15EB-4A58-BFE3-13E5F8C9A4C4}" type="pres">
      <dgm:prSet presAssocID="{3232A47C-FBB4-4EA3-B745-04142713CDC2}" presName="Accent1" presStyleCnt="0"/>
      <dgm:spPr/>
    </dgm:pt>
    <dgm:pt modelId="{58E347C2-AB7B-4D93-9808-3AC2389D30D6}" type="pres">
      <dgm:prSet presAssocID="{3232A47C-FBB4-4EA3-B745-04142713CDC2}" presName="Accent" presStyleLbl="node1" presStyleIdx="0" presStyleCnt="3"/>
      <dgm:spPr/>
    </dgm:pt>
    <dgm:pt modelId="{1E14FF3C-D938-49DB-8F88-D956FF581A6E}" type="pres">
      <dgm:prSet presAssocID="{3232A47C-FBB4-4EA3-B745-04142713CDC2}" presName="Parent1" presStyleLbl="revTx" presStyleIdx="0" presStyleCnt="3">
        <dgm:presLayoutVars>
          <dgm:chMax val="1"/>
          <dgm:chPref val="1"/>
          <dgm:bulletEnabled val="1"/>
        </dgm:presLayoutVars>
      </dgm:prSet>
      <dgm:spPr/>
    </dgm:pt>
    <dgm:pt modelId="{76A973DD-FBDC-4713-9155-B332F3DE7DE8}" type="pres">
      <dgm:prSet presAssocID="{035B831A-4FBC-40B1-9724-6C4DAC2FC4C8}" presName="Accent2" presStyleCnt="0"/>
      <dgm:spPr/>
    </dgm:pt>
    <dgm:pt modelId="{893F8EB4-86B2-421E-8761-B2752D6C685D}" type="pres">
      <dgm:prSet presAssocID="{035B831A-4FBC-40B1-9724-6C4DAC2FC4C8}" presName="Accent" presStyleLbl="node1" presStyleIdx="1" presStyleCnt="3"/>
      <dgm:spPr/>
    </dgm:pt>
    <dgm:pt modelId="{8DB08DBD-95C9-4E56-B413-E8983754FA98}" type="pres">
      <dgm:prSet presAssocID="{035B831A-4FBC-40B1-9724-6C4DAC2FC4C8}" presName="Parent2" presStyleLbl="revTx" presStyleIdx="1" presStyleCnt="3">
        <dgm:presLayoutVars>
          <dgm:chMax val="1"/>
          <dgm:chPref val="1"/>
          <dgm:bulletEnabled val="1"/>
        </dgm:presLayoutVars>
      </dgm:prSet>
      <dgm:spPr/>
    </dgm:pt>
    <dgm:pt modelId="{7D4B82B5-9719-4691-8F86-6D9EEFC540F7}" type="pres">
      <dgm:prSet presAssocID="{FF669A2B-AF0B-45CB-A954-AC868B7F0148}" presName="Accent3" presStyleCnt="0"/>
      <dgm:spPr/>
    </dgm:pt>
    <dgm:pt modelId="{248F1A39-A808-4B47-9438-33C8A1138D6A}" type="pres">
      <dgm:prSet presAssocID="{FF669A2B-AF0B-45CB-A954-AC868B7F0148}" presName="Accent" presStyleLbl="node1" presStyleIdx="2" presStyleCnt="3"/>
      <dgm:spPr/>
    </dgm:pt>
    <dgm:pt modelId="{D1CA3019-67D6-49A5-AC38-61125906C7DD}" type="pres">
      <dgm:prSet presAssocID="{FF669A2B-AF0B-45CB-A954-AC868B7F0148}" presName="Parent3" presStyleLbl="revTx" presStyleIdx="2" presStyleCnt="3">
        <dgm:presLayoutVars>
          <dgm:chMax val="1"/>
          <dgm:chPref val="1"/>
          <dgm:bulletEnabled val="1"/>
        </dgm:presLayoutVars>
      </dgm:prSet>
      <dgm:spPr/>
    </dgm:pt>
  </dgm:ptLst>
  <dgm:cxnLst>
    <dgm:cxn modelId="{6BBBBA24-118A-4A2D-A1C8-5A39FF26FD19}" type="presOf" srcId="{480CE9B2-F328-4325-B0AF-2D6A05EBDDB1}" destId="{CC97B1AB-1D4C-44D3-943B-B6B2943B0810}" srcOrd="0" destOrd="0" presId="urn:microsoft.com/office/officeart/2009/layout/CircleArrowProcess"/>
    <dgm:cxn modelId="{80768B48-663D-4693-869F-2ED91D2F1B72}" srcId="{480CE9B2-F328-4325-B0AF-2D6A05EBDDB1}" destId="{3232A47C-FBB4-4EA3-B745-04142713CDC2}" srcOrd="0" destOrd="0" parTransId="{27B7CC5C-DFA5-4DC9-9751-EB978AC72975}" sibTransId="{41691733-0CB9-4D01-8936-11833AFDAD38}"/>
    <dgm:cxn modelId="{2B62307B-A662-425E-A0FF-5A0686C8D19C}" srcId="{480CE9B2-F328-4325-B0AF-2D6A05EBDDB1}" destId="{035B831A-4FBC-40B1-9724-6C4DAC2FC4C8}" srcOrd="1" destOrd="0" parTransId="{1C3EF77C-72EF-4F05-AC86-D89FFE9B910E}" sibTransId="{C11E108F-9A36-4A01-B895-AE82499F03BA}"/>
    <dgm:cxn modelId="{F444D585-EA33-4DB5-A00F-42E96924BD8D}" srcId="{480CE9B2-F328-4325-B0AF-2D6A05EBDDB1}" destId="{FF669A2B-AF0B-45CB-A954-AC868B7F0148}" srcOrd="2" destOrd="0" parTransId="{A31562BF-1277-44E1-933D-011582480466}" sibTransId="{E68AD0A0-64E5-454F-A685-192C0CB33F00}"/>
    <dgm:cxn modelId="{3C38D0D8-1E27-4C92-8EA9-13FF3653C4F7}" type="presOf" srcId="{FF669A2B-AF0B-45CB-A954-AC868B7F0148}" destId="{D1CA3019-67D6-49A5-AC38-61125906C7DD}" srcOrd="0" destOrd="0" presId="urn:microsoft.com/office/officeart/2009/layout/CircleArrowProcess"/>
    <dgm:cxn modelId="{DE9197FA-D3B9-4EE0-8005-7E1EC448E292}" type="presOf" srcId="{3232A47C-FBB4-4EA3-B745-04142713CDC2}" destId="{1E14FF3C-D938-49DB-8F88-D956FF581A6E}" srcOrd="0" destOrd="0" presId="urn:microsoft.com/office/officeart/2009/layout/CircleArrowProcess"/>
    <dgm:cxn modelId="{DCDF26FD-A3E7-44D0-AC42-D7F1CA9D3734}" type="presOf" srcId="{035B831A-4FBC-40B1-9724-6C4DAC2FC4C8}" destId="{8DB08DBD-95C9-4E56-B413-E8983754FA98}" srcOrd="0" destOrd="0" presId="urn:microsoft.com/office/officeart/2009/layout/CircleArrowProcess"/>
    <dgm:cxn modelId="{8DEA21DE-9E90-4EA6-8EE4-17A566C46A30}" type="presParOf" srcId="{CC97B1AB-1D4C-44D3-943B-B6B2943B0810}" destId="{1E0301EA-15EB-4A58-BFE3-13E5F8C9A4C4}" srcOrd="0" destOrd="0" presId="urn:microsoft.com/office/officeart/2009/layout/CircleArrowProcess"/>
    <dgm:cxn modelId="{0149DF39-C612-4E36-88C0-B5A5233DD535}" type="presParOf" srcId="{1E0301EA-15EB-4A58-BFE3-13E5F8C9A4C4}" destId="{58E347C2-AB7B-4D93-9808-3AC2389D30D6}" srcOrd="0" destOrd="0" presId="urn:microsoft.com/office/officeart/2009/layout/CircleArrowProcess"/>
    <dgm:cxn modelId="{864D2B2E-B191-46CC-BD0A-19CC215AFFC4}" type="presParOf" srcId="{CC97B1AB-1D4C-44D3-943B-B6B2943B0810}" destId="{1E14FF3C-D938-49DB-8F88-D956FF581A6E}" srcOrd="1" destOrd="0" presId="urn:microsoft.com/office/officeart/2009/layout/CircleArrowProcess"/>
    <dgm:cxn modelId="{644BC15A-E14D-430B-8586-66C2C238245C}" type="presParOf" srcId="{CC97B1AB-1D4C-44D3-943B-B6B2943B0810}" destId="{76A973DD-FBDC-4713-9155-B332F3DE7DE8}" srcOrd="2" destOrd="0" presId="urn:microsoft.com/office/officeart/2009/layout/CircleArrowProcess"/>
    <dgm:cxn modelId="{E7AE63F5-7410-4FD4-B508-29991E50BAA2}" type="presParOf" srcId="{76A973DD-FBDC-4713-9155-B332F3DE7DE8}" destId="{893F8EB4-86B2-421E-8761-B2752D6C685D}" srcOrd="0" destOrd="0" presId="urn:microsoft.com/office/officeart/2009/layout/CircleArrowProcess"/>
    <dgm:cxn modelId="{E149E994-1E50-4ABB-B008-34D9EB8A9F36}" type="presParOf" srcId="{CC97B1AB-1D4C-44D3-943B-B6B2943B0810}" destId="{8DB08DBD-95C9-4E56-B413-E8983754FA98}" srcOrd="3" destOrd="0" presId="urn:microsoft.com/office/officeart/2009/layout/CircleArrowProcess"/>
    <dgm:cxn modelId="{7B9F72B1-DF82-4555-9CEB-ACC59BA7FBD9}" type="presParOf" srcId="{CC97B1AB-1D4C-44D3-943B-B6B2943B0810}" destId="{7D4B82B5-9719-4691-8F86-6D9EEFC540F7}" srcOrd="4" destOrd="0" presId="urn:microsoft.com/office/officeart/2009/layout/CircleArrowProcess"/>
    <dgm:cxn modelId="{C701EA21-1E25-496D-95A6-92CC749AC55E}" type="presParOf" srcId="{7D4B82B5-9719-4691-8F86-6D9EEFC540F7}" destId="{248F1A39-A808-4B47-9438-33C8A1138D6A}" srcOrd="0" destOrd="0" presId="urn:microsoft.com/office/officeart/2009/layout/CircleArrowProcess"/>
    <dgm:cxn modelId="{2790E58D-F127-4564-8B9E-B95D06B19719}" type="presParOf" srcId="{CC97B1AB-1D4C-44D3-943B-B6B2943B0810}" destId="{D1CA3019-67D6-49A5-AC38-61125906C7DD}"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347C2-AB7B-4D93-9808-3AC2389D30D6}">
      <dsp:nvSpPr>
        <dsp:cNvPr id="0" name=""/>
        <dsp:cNvSpPr/>
      </dsp:nvSpPr>
      <dsp:spPr>
        <a:xfrm>
          <a:off x="1806145" y="0"/>
          <a:ext cx="1985357" cy="1985659"/>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E14FF3C-D938-49DB-8F88-D956FF581A6E}">
      <dsp:nvSpPr>
        <dsp:cNvPr id="0" name=""/>
        <dsp:cNvSpPr/>
      </dsp:nvSpPr>
      <dsp:spPr>
        <a:xfrm>
          <a:off x="2244975" y="716883"/>
          <a:ext cx="1103224" cy="5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Assess The Current State</a:t>
          </a:r>
        </a:p>
      </dsp:txBody>
      <dsp:txXfrm>
        <a:off x="2244975" y="716883"/>
        <a:ext cx="1103224" cy="551480"/>
      </dsp:txXfrm>
    </dsp:sp>
    <dsp:sp modelId="{893F8EB4-86B2-421E-8761-B2752D6C685D}">
      <dsp:nvSpPr>
        <dsp:cNvPr id="0" name=""/>
        <dsp:cNvSpPr/>
      </dsp:nvSpPr>
      <dsp:spPr>
        <a:xfrm>
          <a:off x="1254719" y="1140908"/>
          <a:ext cx="1985357" cy="1985659"/>
        </a:xfrm>
        <a:prstGeom prst="leftCircularArrow">
          <a:avLst>
            <a:gd name="adj1" fmla="val 10980"/>
            <a:gd name="adj2" fmla="val 1142322"/>
            <a:gd name="adj3" fmla="val 6300000"/>
            <a:gd name="adj4" fmla="val 18900000"/>
            <a:gd name="adj5" fmla="val 125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B08DBD-95C9-4E56-B413-E8983754FA98}">
      <dsp:nvSpPr>
        <dsp:cNvPr id="0" name=""/>
        <dsp:cNvSpPr/>
      </dsp:nvSpPr>
      <dsp:spPr>
        <a:xfrm>
          <a:off x="1695786" y="1864391"/>
          <a:ext cx="1103224" cy="5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Quantify Risk</a:t>
          </a:r>
        </a:p>
      </dsp:txBody>
      <dsp:txXfrm>
        <a:off x="1695786" y="1864391"/>
        <a:ext cx="1103224" cy="551480"/>
      </dsp:txXfrm>
    </dsp:sp>
    <dsp:sp modelId="{248F1A39-A808-4B47-9438-33C8A1138D6A}">
      <dsp:nvSpPr>
        <dsp:cNvPr id="0" name=""/>
        <dsp:cNvSpPr/>
      </dsp:nvSpPr>
      <dsp:spPr>
        <a:xfrm>
          <a:off x="1947451" y="2418346"/>
          <a:ext cx="1705729" cy="1706413"/>
        </a:xfrm>
        <a:prstGeom prst="blockArc">
          <a:avLst>
            <a:gd name="adj1" fmla="val 13500000"/>
            <a:gd name="adj2" fmla="val 10800000"/>
            <a:gd name="adj3" fmla="val 1274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CA3019-67D6-49A5-AC38-61125906C7DD}">
      <dsp:nvSpPr>
        <dsp:cNvPr id="0" name=""/>
        <dsp:cNvSpPr/>
      </dsp:nvSpPr>
      <dsp:spPr>
        <a:xfrm>
          <a:off x="2247584" y="3013549"/>
          <a:ext cx="1103224" cy="5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Roadmap To Improvement</a:t>
          </a:r>
        </a:p>
      </dsp:txBody>
      <dsp:txXfrm>
        <a:off x="2247584" y="3013549"/>
        <a:ext cx="1103224" cy="55148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36DC5981-A00D-4CC2-B8D5-C9630E685B1A}" type="datetimeFigureOut">
              <a:rPr lang="en-AU" smtClean="0"/>
              <a:t>4/05/2022</a:t>
            </a:fld>
            <a:endParaRPr lang="en-AU"/>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3BC3F42F-BC9E-4EAF-9488-39EC4263875D}" type="slidenum">
              <a:rPr lang="en-AU" smtClean="0"/>
              <a:t>‹#›</a:t>
            </a:fld>
            <a:endParaRPr lang="en-AU"/>
          </a:p>
        </p:txBody>
      </p:sp>
    </p:spTree>
    <p:extLst>
      <p:ext uri="{BB962C8B-B14F-4D97-AF65-F5344CB8AC3E}">
        <p14:creationId xmlns:p14="http://schemas.microsoft.com/office/powerpoint/2010/main" val="263509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3F42F-BC9E-4EAF-9488-39EC4263875D}" type="slidenum">
              <a:rPr lang="en-AU" smtClean="0"/>
              <a:t>18</a:t>
            </a:fld>
            <a:endParaRPr lang="en-AU"/>
          </a:p>
        </p:txBody>
      </p:sp>
    </p:spTree>
    <p:extLst>
      <p:ext uri="{BB962C8B-B14F-4D97-AF65-F5344CB8AC3E}">
        <p14:creationId xmlns:p14="http://schemas.microsoft.com/office/powerpoint/2010/main" val="11810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5"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26"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8"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30"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31"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33"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37"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38"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2"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4"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6"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87"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91"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92"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93"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4"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95"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97"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99"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1"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03"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06"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8"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109"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11"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12"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113"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14"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115"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116"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with Speakers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0129-55AE-4062-A1DC-E72FE7B793DB}"/>
              </a:ext>
            </a:extLst>
          </p:cNvPr>
          <p:cNvSpPr>
            <a:spLocks noGrp="1"/>
          </p:cNvSpPr>
          <p:nvPr>
            <p:ph type="ctrTitle" hasCustomPrompt="1"/>
          </p:nvPr>
        </p:nvSpPr>
        <p:spPr>
          <a:xfrm>
            <a:off x="1523603" y="1122363"/>
            <a:ext cx="9141619" cy="2387600"/>
          </a:xfrm>
        </p:spPr>
        <p:txBody>
          <a:bodyPr anchor="b"/>
          <a:lstStyle>
            <a:lvl1pPr algn="ctr">
              <a:defRPr sz="5998"/>
            </a:lvl1pPr>
          </a:lstStyle>
          <a:p>
            <a:r>
              <a:rPr lang="en-US"/>
              <a:t>Presentation Title</a:t>
            </a:r>
          </a:p>
        </p:txBody>
      </p:sp>
      <p:sp>
        <p:nvSpPr>
          <p:cNvPr id="3" name="Subtitle 2">
            <a:extLst>
              <a:ext uri="{FF2B5EF4-FFF2-40B4-BE49-F238E27FC236}">
                <a16:creationId xmlns:a16="http://schemas.microsoft.com/office/drawing/2014/main" id="{8176EF75-BEE0-4831-AEC1-FD4A8D0B8C58}"/>
              </a:ext>
            </a:extLst>
          </p:cNvPr>
          <p:cNvSpPr>
            <a:spLocks noGrp="1"/>
          </p:cNvSpPr>
          <p:nvPr>
            <p:ph type="subTitle" idx="1" hasCustomPrompt="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Speaker #1 Name, Company</a:t>
            </a:r>
          </a:p>
          <a:p>
            <a:r>
              <a:rPr lang="en-US"/>
              <a:t>Speaker #2 Name, Company</a:t>
            </a:r>
          </a:p>
        </p:txBody>
      </p:sp>
      <p:sp>
        <p:nvSpPr>
          <p:cNvPr id="9" name="Picture Placeholder 8">
            <a:extLst>
              <a:ext uri="{FF2B5EF4-FFF2-40B4-BE49-F238E27FC236}">
                <a16:creationId xmlns:a16="http://schemas.microsoft.com/office/drawing/2014/main" id="{8224253C-BDC7-41F7-AD23-3DA6BFAB1BBC}"/>
              </a:ext>
            </a:extLst>
          </p:cNvPr>
          <p:cNvSpPr>
            <a:spLocks noGrp="1"/>
          </p:cNvSpPr>
          <p:nvPr>
            <p:ph type="pic" sz="quarter" idx="12" hasCustomPrompt="1"/>
          </p:nvPr>
        </p:nvSpPr>
        <p:spPr>
          <a:xfrm>
            <a:off x="4187528" y="6205163"/>
            <a:ext cx="3813769" cy="557212"/>
          </a:xfrm>
        </p:spPr>
        <p:txBody>
          <a:bodyPr>
            <a:normAutofit/>
          </a:bodyPr>
          <a:lstStyle>
            <a:lvl1pPr marL="0" indent="0" algn="ctr">
              <a:buNone/>
              <a:defRPr sz="2499"/>
            </a:lvl1pPr>
          </a:lstStyle>
          <a:p>
            <a:r>
              <a:rPr lang="en-US"/>
              <a:t>Company Logo</a:t>
            </a:r>
          </a:p>
        </p:txBody>
      </p:sp>
    </p:spTree>
    <p:extLst>
      <p:ext uri="{BB962C8B-B14F-4D97-AF65-F5344CB8AC3E}">
        <p14:creationId xmlns:p14="http://schemas.microsoft.com/office/powerpoint/2010/main" val="713967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21"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23"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25"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26"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6"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0"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31"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132"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4"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36"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8"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0"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42"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143"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45"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6"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7"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148"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50"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51"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152"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53"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154"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155"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F261-1A77-49D4-8EDC-CAA4280B5B20}"/>
              </a:ext>
            </a:extLst>
          </p:cNvPr>
          <p:cNvSpPr>
            <a:spLocks noGrp="1"/>
          </p:cNvSpPr>
          <p:nvPr>
            <p:ph type="title" hasCustomPrompt="1"/>
          </p:nvPr>
        </p:nvSpPr>
        <p:spPr>
          <a:xfrm>
            <a:off x="839569" y="365126"/>
            <a:ext cx="10512862" cy="1325563"/>
          </a:xfrm>
        </p:spPr>
        <p:txBody>
          <a:bodyPr/>
          <a:lstStyle>
            <a:lvl1pPr>
              <a:defRPr/>
            </a:lvl1pPr>
          </a:lstStyle>
          <a:p>
            <a:r>
              <a:rPr lang="en-US"/>
              <a:t>Thank You!</a:t>
            </a:r>
          </a:p>
        </p:txBody>
      </p:sp>
      <p:sp>
        <p:nvSpPr>
          <p:cNvPr id="3" name="Text Placeholder 2">
            <a:extLst>
              <a:ext uri="{FF2B5EF4-FFF2-40B4-BE49-F238E27FC236}">
                <a16:creationId xmlns:a16="http://schemas.microsoft.com/office/drawing/2014/main" id="{222C17D9-3A82-4388-BC02-5A7C7B3ACAE0}"/>
              </a:ext>
            </a:extLst>
          </p:cNvPr>
          <p:cNvSpPr>
            <a:spLocks noGrp="1"/>
          </p:cNvSpPr>
          <p:nvPr>
            <p:ph type="body" idx="1" hasCustomPrompt="1"/>
          </p:nvPr>
        </p:nvSpPr>
        <p:spPr>
          <a:xfrm>
            <a:off x="836395" y="1996179"/>
            <a:ext cx="5156444" cy="2442385"/>
          </a:xfrm>
        </p:spPr>
        <p:txBody>
          <a:bodyPr anchor="ctr"/>
          <a:lstStyle>
            <a:lvl1pPr marL="0" indent="0" algn="ctr">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Speaker #1 Name</a:t>
            </a:r>
          </a:p>
          <a:p>
            <a:pPr lvl="0"/>
            <a:r>
              <a:rPr lang="en-US"/>
              <a:t>Company</a:t>
            </a:r>
          </a:p>
          <a:p>
            <a:pPr lvl="0"/>
            <a:r>
              <a:rPr lang="en-US"/>
              <a:t>Contact Information</a:t>
            </a:r>
          </a:p>
        </p:txBody>
      </p:sp>
      <p:sp>
        <p:nvSpPr>
          <p:cNvPr id="4" name="Content Placeholder 3">
            <a:extLst>
              <a:ext uri="{FF2B5EF4-FFF2-40B4-BE49-F238E27FC236}">
                <a16:creationId xmlns:a16="http://schemas.microsoft.com/office/drawing/2014/main" id="{E942A6DA-BE0D-4F1D-A187-20D9A9728097}"/>
              </a:ext>
            </a:extLst>
          </p:cNvPr>
          <p:cNvSpPr>
            <a:spLocks noGrp="1"/>
          </p:cNvSpPr>
          <p:nvPr>
            <p:ph sz="half" idx="2" hasCustomPrompt="1"/>
          </p:nvPr>
        </p:nvSpPr>
        <p:spPr>
          <a:xfrm>
            <a:off x="839570" y="4605251"/>
            <a:ext cx="5156444" cy="1584412"/>
          </a:xfrm>
        </p:spPr>
        <p:txBody>
          <a:bodyPr/>
          <a:lstStyle>
            <a:lvl1pPr marL="0" indent="0">
              <a:buNone/>
              <a:defRPr/>
            </a:lvl1pPr>
          </a:lstStyle>
          <a:p>
            <a:pPr lvl="0"/>
            <a:r>
              <a:rPr lang="en-US"/>
              <a:t>Company Logo</a:t>
            </a:r>
          </a:p>
        </p:txBody>
      </p:sp>
      <p:sp>
        <p:nvSpPr>
          <p:cNvPr id="5" name="Text Placeholder 4">
            <a:extLst>
              <a:ext uri="{FF2B5EF4-FFF2-40B4-BE49-F238E27FC236}">
                <a16:creationId xmlns:a16="http://schemas.microsoft.com/office/drawing/2014/main" id="{67C83F63-53E6-4B6C-971C-9CA77ADEAB63}"/>
              </a:ext>
            </a:extLst>
          </p:cNvPr>
          <p:cNvSpPr>
            <a:spLocks noGrp="1"/>
          </p:cNvSpPr>
          <p:nvPr>
            <p:ph type="body" sz="quarter" idx="3" hasCustomPrompt="1"/>
          </p:nvPr>
        </p:nvSpPr>
        <p:spPr>
          <a:xfrm>
            <a:off x="6170593" y="1996179"/>
            <a:ext cx="5181838" cy="2442383"/>
          </a:xfrm>
        </p:spPr>
        <p:txBody>
          <a:bodyPr anchor="ctr"/>
          <a:lstStyle>
            <a:lvl1pPr marL="0" indent="0" algn="ctr">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Speaker #2 Name</a:t>
            </a:r>
          </a:p>
          <a:p>
            <a:pPr lvl="0"/>
            <a:r>
              <a:rPr lang="en-US"/>
              <a:t>Company</a:t>
            </a:r>
          </a:p>
          <a:p>
            <a:pPr lvl="0"/>
            <a:r>
              <a:rPr lang="en-US"/>
              <a:t>Contact Information</a:t>
            </a:r>
          </a:p>
        </p:txBody>
      </p:sp>
      <p:sp>
        <p:nvSpPr>
          <p:cNvPr id="6" name="Content Placeholder 5">
            <a:extLst>
              <a:ext uri="{FF2B5EF4-FFF2-40B4-BE49-F238E27FC236}">
                <a16:creationId xmlns:a16="http://schemas.microsoft.com/office/drawing/2014/main" id="{45D19B3F-5249-48E5-AD6E-A886DC549242}"/>
              </a:ext>
            </a:extLst>
          </p:cNvPr>
          <p:cNvSpPr>
            <a:spLocks noGrp="1"/>
          </p:cNvSpPr>
          <p:nvPr>
            <p:ph sz="quarter" idx="4" hasCustomPrompt="1"/>
          </p:nvPr>
        </p:nvSpPr>
        <p:spPr>
          <a:xfrm>
            <a:off x="6170593" y="4605250"/>
            <a:ext cx="5181838" cy="1584412"/>
          </a:xfrm>
        </p:spPr>
        <p:txBody>
          <a:bodyPr/>
          <a:lstStyle>
            <a:lvl1pPr marL="0" indent="0">
              <a:buNone/>
              <a:defRPr/>
            </a:lvl1pPr>
          </a:lstStyle>
          <a:p>
            <a:pPr lvl="0"/>
            <a:r>
              <a:rPr lang="en-US"/>
              <a:t>Company Logo</a:t>
            </a:r>
          </a:p>
        </p:txBody>
      </p:sp>
      <p:sp>
        <p:nvSpPr>
          <p:cNvPr id="8" name="Footer Placeholder 7">
            <a:extLst>
              <a:ext uri="{FF2B5EF4-FFF2-40B4-BE49-F238E27FC236}">
                <a16:creationId xmlns:a16="http://schemas.microsoft.com/office/drawing/2014/main" id="{BD9D4AFD-E263-4C92-BE8F-492477E93E1B}"/>
              </a:ext>
            </a:extLst>
          </p:cNvPr>
          <p:cNvSpPr>
            <a:spLocks noGrp="1"/>
          </p:cNvSpPr>
          <p:nvPr>
            <p:ph type="ftr" sz="quarter" idx="11"/>
          </p:nvPr>
        </p:nvSpPr>
        <p:spPr>
          <a:xfrm>
            <a:off x="4037549" y="6356351"/>
            <a:ext cx="4113728" cy="365125"/>
          </a:xfrm>
          <a:prstGeom prst="rect">
            <a:avLst/>
          </a:prstGeom>
        </p:spPr>
        <p:txBody>
          <a:bodyPr vert="horz" lIns="91440" tIns="45720" rIns="91440" bIns="45720" rtlCol="0" anchor="ctr"/>
          <a:lstStyle>
            <a:defPPr>
              <a:defRPr lang="en-US"/>
            </a:defPPr>
            <a:lvl1pPr marL="0" algn="ctr" defTabSz="914126" rtl="0" eaLnBrk="1" latinLnBrk="0" hangingPunct="1">
              <a:defRPr sz="1200" kern="1200">
                <a:solidFill>
                  <a:schemeClr val="tx1">
                    <a:tint val="75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55820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9"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0"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2"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4"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65"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9"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0"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171"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73"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74"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5"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77"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8"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9"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81"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182"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84"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187"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89"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90"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191"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92"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193"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194"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Problem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0CAC-A8F8-4CD0-8F31-6EEDF0F3B37F}"/>
              </a:ext>
            </a:extLst>
          </p:cNvPr>
          <p:cNvSpPr>
            <a:spLocks noGrp="1"/>
          </p:cNvSpPr>
          <p:nvPr>
            <p:ph type="title" hasCustomPrompt="1"/>
          </p:nvPr>
        </p:nvSpPr>
        <p:spPr/>
        <p:txBody>
          <a:bodyPr/>
          <a:lstStyle>
            <a:lvl1pPr>
              <a:defRPr/>
            </a:lvl1pPr>
          </a:lstStyle>
          <a:p>
            <a:r>
              <a:rPr lang="en-US"/>
              <a:t>Problem</a:t>
            </a:r>
          </a:p>
        </p:txBody>
      </p:sp>
      <p:sp>
        <p:nvSpPr>
          <p:cNvPr id="3" name="Content Placeholder 2">
            <a:extLst>
              <a:ext uri="{FF2B5EF4-FFF2-40B4-BE49-F238E27FC236}">
                <a16:creationId xmlns:a16="http://schemas.microsoft.com/office/drawing/2014/main" id="{848BF3D2-86D2-45B7-AA85-4993C61C2042}"/>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B7D55-32B8-4726-8086-98C9926891C5}"/>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C900DC0-6B48-47AD-A3A8-3143D71E91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529086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15"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7"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8"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9"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1"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2"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23"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microsoft.com/office/2007/relationships/hdphoto" Target="../media/hdphoto1.wdp"/><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4.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p:nvPr/>
        </p:nvPicPr>
        <p:blipFill>
          <a:blip r:embed="rId14">
            <a:extLst>
              <a:ext uri="{28A0092B-C50C-407E-A947-70E740481C1C}">
                <a14:useLocalDpi xmlns:a14="http://schemas.microsoft.com/office/drawing/2010/main" val="0"/>
              </a:ext>
            </a:extLst>
          </a:blip>
          <a:srcRect/>
          <a:stretch/>
        </p:blipFill>
        <p:spPr>
          <a:xfrm>
            <a:off x="13361" y="2160"/>
            <a:ext cx="12175464" cy="6855840"/>
          </a:xfrm>
          <a:prstGeom prst="rect">
            <a:avLst/>
          </a:prstGeom>
          <a:ln>
            <a:noFill/>
          </a:ln>
        </p:spPr>
      </p:pic>
      <p:sp>
        <p:nvSpPr>
          <p:cNvPr id="4"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2"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80"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5" name="Picture 4">
            <a:extLst>
              <a:ext uri="{FF2B5EF4-FFF2-40B4-BE49-F238E27FC236}">
                <a16:creationId xmlns:a16="http://schemas.microsoft.com/office/drawing/2014/main" id="{1D744771-70F1-B34B-8D35-F8E579712186}"/>
              </a:ext>
            </a:extLst>
          </p:cNvPr>
          <p:cNvPicPr/>
          <p:nvPr userDrawn="1"/>
        </p:nvPicPr>
        <p:blipFill>
          <a:blip r:embed="rId15">
            <a:alphaModFix amt="31000"/>
            <a:extLst>
              <a:ext uri="{28A0092B-C50C-407E-A947-70E740481C1C}">
                <a14:useLocalDpi xmlns:a14="http://schemas.microsoft.com/office/drawing/2010/main" val="0"/>
              </a:ext>
            </a:extLst>
          </a:blip>
          <a:srcRect t="6523" b="6523"/>
          <a:stretch/>
        </p:blipFill>
        <p:spPr>
          <a:xfrm>
            <a:off x="0" y="0"/>
            <a:ext cx="12188825" cy="6858000"/>
          </a:xfrm>
          <a:prstGeom prst="rect">
            <a:avLst/>
          </a:prstGeom>
          <a:ln>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19"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5" name="Picture 4">
            <a:extLst>
              <a:ext uri="{FF2B5EF4-FFF2-40B4-BE49-F238E27FC236}">
                <a16:creationId xmlns:a16="http://schemas.microsoft.com/office/drawing/2014/main" id="{1828CBF2-0C76-4B40-B1DB-9FF1115DCC42}"/>
              </a:ext>
            </a:extLst>
          </p:cNvPr>
          <p:cNvPicPr/>
          <p:nvPr userDrawn="1"/>
        </p:nvPicPr>
        <p:blipFill>
          <a:blip r:embed="rId15">
            <a:alphaModFix amt="46000"/>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t="6523" b="6523"/>
          <a:stretch/>
        </p:blipFill>
        <p:spPr>
          <a:xfrm>
            <a:off x="0" y="0"/>
            <a:ext cx="12188825" cy="6858000"/>
          </a:xfrm>
          <a:prstGeom prst="rect">
            <a:avLst/>
          </a:prstGeom>
          <a:ln>
            <a:noFill/>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2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6" name="Picture 155"/>
          <p:cNvPicPr/>
          <p:nvPr/>
        </p:nvPicPr>
        <p:blipFill>
          <a:blip r:embed="rId15">
            <a:extLst>
              <a:ext uri="{28A0092B-C50C-407E-A947-70E740481C1C}">
                <a14:useLocalDpi xmlns:a14="http://schemas.microsoft.com/office/drawing/2010/main" val="0"/>
              </a:ext>
            </a:extLst>
          </a:blip>
          <a:srcRect l="19559" r="19559"/>
          <a:stretch/>
        </p:blipFill>
        <p:spPr>
          <a:xfrm>
            <a:off x="0" y="0"/>
            <a:ext cx="760397" cy="6882068"/>
          </a:xfrm>
          <a:prstGeom prst="rect">
            <a:avLst/>
          </a:prstGeom>
          <a:ln>
            <a:noFill/>
          </a:ln>
        </p:spPr>
      </p:pic>
      <p:sp>
        <p:nvSpPr>
          <p:cNvPr id="157"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58"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1.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1.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tiff"/><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slideLayout" Target="../slideLayouts/slideLayout51.xml"/><Relationship Id="rId21" Type="http://schemas.openxmlformats.org/officeDocument/2006/relationships/image" Target="../media/image30.tiff"/><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6.tiff"/><Relationship Id="rId25" Type="http://schemas.openxmlformats.org/officeDocument/2006/relationships/image" Target="../media/image34.png"/><Relationship Id="rId2" Type="http://schemas.openxmlformats.org/officeDocument/2006/relationships/video" Target="../media/media1.mov"/><Relationship Id="rId16" Type="http://schemas.openxmlformats.org/officeDocument/2006/relationships/image" Target="../media/image25.tiff"/><Relationship Id="rId20" Type="http://schemas.openxmlformats.org/officeDocument/2006/relationships/image" Target="../media/image29.tiff"/><Relationship Id="rId1" Type="http://schemas.microsoft.com/office/2007/relationships/media" Target="../media/media1.mov"/><Relationship Id="rId6" Type="http://schemas.openxmlformats.org/officeDocument/2006/relationships/image" Target="../media/image5.png"/><Relationship Id="rId11" Type="http://schemas.openxmlformats.org/officeDocument/2006/relationships/image" Target="../media/image21.png"/><Relationship Id="rId24" Type="http://schemas.openxmlformats.org/officeDocument/2006/relationships/image" Target="../media/image33.tiff"/><Relationship Id="rId5" Type="http://schemas.openxmlformats.org/officeDocument/2006/relationships/image" Target="../media/image7.png"/><Relationship Id="rId15" Type="http://schemas.openxmlformats.org/officeDocument/2006/relationships/image" Target="../media/image24.tiff"/><Relationship Id="rId23" Type="http://schemas.openxmlformats.org/officeDocument/2006/relationships/image" Target="../media/image32.tiff"/><Relationship Id="rId28" Type="http://schemas.openxmlformats.org/officeDocument/2006/relationships/image" Target="../media/image37.png"/><Relationship Id="rId10" Type="http://schemas.openxmlformats.org/officeDocument/2006/relationships/image" Target="../media/image20.png"/><Relationship Id="rId19" Type="http://schemas.openxmlformats.org/officeDocument/2006/relationships/image" Target="../media/image28.tiff"/><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image" Target="../media/image15.png"/><Relationship Id="rId22" Type="http://schemas.openxmlformats.org/officeDocument/2006/relationships/image" Target="../media/image31.png"/><Relationship Id="rId27"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1.xml"/><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image" Target="../media/image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tiff"/><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tiff"/><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51.xml"/><Relationship Id="rId5" Type="http://schemas.openxmlformats.org/officeDocument/2006/relationships/image" Target="../media/image8.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6.tiff"/><Relationship Id="rId1" Type="http://schemas.openxmlformats.org/officeDocument/2006/relationships/slideLayout" Target="../slideLayouts/slideLayout5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1.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16AA8C-6477-4653-A04A-082B6ED4C198}"/>
              </a:ext>
            </a:extLst>
          </p:cNvPr>
          <p:cNvSpPr/>
          <p:nvPr/>
        </p:nvSpPr>
        <p:spPr>
          <a:xfrm>
            <a:off x="1105725" y="1870160"/>
            <a:ext cx="8621713" cy="4702175"/>
          </a:xfrm>
          <a:prstGeom prst="rect">
            <a:avLst/>
          </a:prstGeom>
          <a:ln>
            <a:solidFill>
              <a:srgbClr val="FFFFFF"/>
            </a:solidFill>
          </a:ln>
        </p:spPr>
        <p:txBody>
          <a:bodyP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grpSp>
        <p:nvGrpSpPr>
          <p:cNvPr id="5" name="Group 4">
            <a:extLst>
              <a:ext uri="{FF2B5EF4-FFF2-40B4-BE49-F238E27FC236}">
                <a16:creationId xmlns:a16="http://schemas.microsoft.com/office/drawing/2014/main" id="{D18ACE4C-E59A-4A4D-A896-9C14FA48605C}"/>
              </a:ext>
            </a:extLst>
          </p:cNvPr>
          <p:cNvGrpSpPr/>
          <p:nvPr/>
        </p:nvGrpSpPr>
        <p:grpSpPr bwMode="ltGray">
          <a:xfrm>
            <a:off x="1062153" y="2071414"/>
            <a:ext cx="2882233" cy="4500920"/>
            <a:chOff x="2051720" y="1880828"/>
            <a:chExt cx="2882233" cy="4500920"/>
          </a:xfrm>
        </p:grpSpPr>
        <p:sp>
          <p:nvSpPr>
            <p:cNvPr id="8" name="Freeform 16">
              <a:extLst>
                <a:ext uri="{FF2B5EF4-FFF2-40B4-BE49-F238E27FC236}">
                  <a16:creationId xmlns:a16="http://schemas.microsoft.com/office/drawing/2014/main" id="{6DA3B1EF-29DE-48D7-A259-3637D9B32C36}"/>
                </a:ext>
              </a:extLst>
            </p:cNvPr>
            <p:cNvSpPr/>
            <p:nvPr/>
          </p:nvSpPr>
          <p:spPr bwMode="ltGray">
            <a:xfrm>
              <a:off x="2127885" y="1880828"/>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74930" tIns="74930" rIns="749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r>
                <a:rPr kumimoji="0" lang="en-US" sz="5900" b="0" i="0" u="none" strike="noStrike" kern="0" cap="none" spc="0" normalizeH="0" baseline="0" noProof="0">
                  <a:ln>
                    <a:noFill/>
                  </a:ln>
                  <a:solidFill>
                    <a:srgbClr val="FFFFFF"/>
                  </a:solidFill>
                  <a:effectLst/>
                  <a:uLnTx/>
                  <a:uFillTx/>
                  <a:latin typeface="Arial"/>
                  <a:ea typeface="+mn-ea"/>
                  <a:cs typeface="+mn-cs"/>
                </a:rPr>
                <a:t> </a:t>
              </a:r>
            </a:p>
          </p:txBody>
        </p:sp>
        <p:sp>
          <p:nvSpPr>
            <p:cNvPr id="9" name="Freeform 17">
              <a:extLst>
                <a:ext uri="{FF2B5EF4-FFF2-40B4-BE49-F238E27FC236}">
                  <a16:creationId xmlns:a16="http://schemas.microsoft.com/office/drawing/2014/main" id="{A028B67D-25BF-4266-8D3A-8A18B794B293}"/>
                </a:ext>
              </a:extLst>
            </p:cNvPr>
            <p:cNvSpPr/>
            <p:nvPr/>
          </p:nvSpPr>
          <p:spPr bwMode="ltGray">
            <a:xfrm>
              <a:off x="2051721" y="2788213"/>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678450" tIns="74930" rIns="67845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0" name="Freeform 18">
              <a:extLst>
                <a:ext uri="{FF2B5EF4-FFF2-40B4-BE49-F238E27FC236}">
                  <a16:creationId xmlns:a16="http://schemas.microsoft.com/office/drawing/2014/main" id="{F81C2012-6CAB-4484-9109-DF5F2B65EDE7}"/>
                </a:ext>
              </a:extLst>
            </p:cNvPr>
            <p:cNvSpPr/>
            <p:nvPr/>
          </p:nvSpPr>
          <p:spPr bwMode="ltGray">
            <a:xfrm>
              <a:off x="2051720" y="3695598"/>
              <a:ext cx="1946875" cy="871380"/>
            </a:xfrm>
            <a:custGeom>
              <a:avLst/>
              <a:gdLst/>
              <a:ahLst/>
              <a:cxnLst/>
              <a:rect l="l" t="t" r="r" b="b"/>
              <a:pathLst>
                <a:path w="1946875" h="871380">
                  <a:moveTo>
                    <a:pt x="0" y="0"/>
                  </a:moveTo>
                  <a:lnTo>
                    <a:pt x="1479198" y="0"/>
                  </a:lnTo>
                  <a:lnTo>
                    <a:pt x="1946875" y="871380"/>
                  </a:lnTo>
                  <a:lnTo>
                    <a:pt x="0" y="87138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980210" tIns="74930" rIns="980209"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1" name="Freeform 19">
              <a:extLst>
                <a:ext uri="{FF2B5EF4-FFF2-40B4-BE49-F238E27FC236}">
                  <a16:creationId xmlns:a16="http://schemas.microsoft.com/office/drawing/2014/main" id="{2C7AB794-9EBC-4377-BC83-034E1C3A55D4}"/>
                </a:ext>
              </a:extLst>
            </p:cNvPr>
            <p:cNvSpPr/>
            <p:nvPr/>
          </p:nvSpPr>
          <p:spPr bwMode="ltGray">
            <a:xfrm>
              <a:off x="2051720" y="4602983"/>
              <a:ext cx="2414552" cy="871380"/>
            </a:xfrm>
            <a:custGeom>
              <a:avLst/>
              <a:gdLst/>
              <a:ahLst/>
              <a:cxnLst/>
              <a:rect l="l" t="t" r="r" b="b"/>
              <a:pathLst>
                <a:path w="2414552" h="871380">
                  <a:moveTo>
                    <a:pt x="0" y="0"/>
                  </a:moveTo>
                  <a:lnTo>
                    <a:pt x="1946875" y="0"/>
                  </a:lnTo>
                  <a:lnTo>
                    <a:pt x="2414552" y="871380"/>
                  </a:lnTo>
                  <a:lnTo>
                    <a:pt x="0" y="871380"/>
                  </a:lnTo>
                  <a:close/>
                </a:path>
              </a:pathLst>
            </a:custGeom>
            <a:solidFill>
              <a:schemeClr val="accent1"/>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2" name="Freeform 20">
              <a:extLst>
                <a:ext uri="{FF2B5EF4-FFF2-40B4-BE49-F238E27FC236}">
                  <a16:creationId xmlns:a16="http://schemas.microsoft.com/office/drawing/2014/main" id="{8C1BC88B-E355-46E0-9CD5-CE74D4593553}"/>
                </a:ext>
              </a:extLst>
            </p:cNvPr>
            <p:cNvSpPr/>
            <p:nvPr/>
          </p:nvSpPr>
          <p:spPr bwMode="ltGray">
            <a:xfrm>
              <a:off x="2051721" y="5510368"/>
              <a:ext cx="2882232" cy="871380"/>
            </a:xfrm>
            <a:custGeom>
              <a:avLst/>
              <a:gdLst/>
              <a:ahLst/>
              <a:cxnLst/>
              <a:rect l="l" t="t" r="r" b="b"/>
              <a:pathLst>
                <a:path w="2846227" h="871380">
                  <a:moveTo>
                    <a:pt x="0" y="0"/>
                  </a:moveTo>
                  <a:lnTo>
                    <a:pt x="2378550" y="0"/>
                  </a:lnTo>
                  <a:lnTo>
                    <a:pt x="2846227"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583729" tIns="74930" rIns="15837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94B2F36D-4F56-49FD-B638-720B7382BD62}"/>
              </a:ext>
            </a:extLst>
          </p:cNvPr>
          <p:cNvSpPr txBox="1"/>
          <p:nvPr/>
        </p:nvSpPr>
        <p:spPr>
          <a:xfrm>
            <a:off x="1105420" y="5907314"/>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1:</a:t>
            </a:r>
          </a:p>
          <a:p>
            <a:pPr algn="ctr" defTabSz="946052"/>
            <a:r>
              <a:rPr lang="en-US" sz="998" b="1">
                <a:solidFill>
                  <a:srgbClr val="FFFFFF"/>
                </a:solidFill>
                <a:latin typeface="Arial"/>
              </a:rPr>
              <a:t> </a:t>
            </a:r>
            <a:r>
              <a:rPr lang="en-US" sz="998">
                <a:solidFill>
                  <a:srgbClr val="FFFFFF"/>
                </a:solidFill>
                <a:latin typeface="Arial"/>
              </a:rPr>
              <a:t>Immature / Initial</a:t>
            </a:r>
          </a:p>
        </p:txBody>
      </p:sp>
      <p:sp>
        <p:nvSpPr>
          <p:cNvPr id="14" name="TextBox 13">
            <a:extLst>
              <a:ext uri="{FF2B5EF4-FFF2-40B4-BE49-F238E27FC236}">
                <a16:creationId xmlns:a16="http://schemas.microsoft.com/office/drawing/2014/main" id="{FD230E86-ECF8-47A0-95C0-E8EAA833B711}"/>
              </a:ext>
            </a:extLst>
          </p:cNvPr>
          <p:cNvSpPr txBox="1"/>
          <p:nvPr/>
        </p:nvSpPr>
        <p:spPr>
          <a:xfrm>
            <a:off x="828315" y="4984340"/>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2:</a:t>
            </a:r>
          </a:p>
          <a:p>
            <a:pPr algn="ctr" defTabSz="946052"/>
            <a:r>
              <a:rPr lang="en-US" sz="998" b="1">
                <a:solidFill>
                  <a:srgbClr val="FFFFFF"/>
                </a:solidFill>
                <a:latin typeface="Arial"/>
              </a:rPr>
              <a:t> </a:t>
            </a:r>
            <a:r>
              <a:rPr lang="en-US" sz="998">
                <a:solidFill>
                  <a:srgbClr val="FFFFFF"/>
                </a:solidFill>
                <a:latin typeface="Arial"/>
              </a:rPr>
              <a:t>Established / Repeatable </a:t>
            </a:r>
          </a:p>
        </p:txBody>
      </p:sp>
      <p:sp>
        <p:nvSpPr>
          <p:cNvPr id="15" name="TextBox 14">
            <a:extLst>
              <a:ext uri="{FF2B5EF4-FFF2-40B4-BE49-F238E27FC236}">
                <a16:creationId xmlns:a16="http://schemas.microsoft.com/office/drawing/2014/main" id="{59A4581C-3D2B-4224-9ED2-2069FF9D5F1B}"/>
              </a:ext>
            </a:extLst>
          </p:cNvPr>
          <p:cNvSpPr txBox="1"/>
          <p:nvPr/>
        </p:nvSpPr>
        <p:spPr>
          <a:xfrm>
            <a:off x="1109992" y="2501835"/>
            <a:ext cx="998515"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5:</a:t>
            </a:r>
          </a:p>
          <a:p>
            <a:pPr algn="ctr" defTabSz="946052"/>
            <a:r>
              <a:rPr lang="en-US" sz="998" b="1">
                <a:solidFill>
                  <a:srgbClr val="FFFFFF"/>
                </a:solidFill>
                <a:latin typeface="Arial"/>
              </a:rPr>
              <a:t> </a:t>
            </a:r>
            <a:r>
              <a:rPr lang="en-US" sz="900">
                <a:solidFill>
                  <a:srgbClr val="FFFFFF"/>
                </a:solidFill>
                <a:latin typeface="Arial"/>
              </a:rPr>
              <a:t>Best In Class</a:t>
            </a:r>
            <a:endParaRPr lang="en-US" sz="998">
              <a:solidFill>
                <a:srgbClr val="FFFFFF"/>
              </a:solidFill>
              <a:latin typeface="Arial"/>
            </a:endParaRPr>
          </a:p>
        </p:txBody>
      </p:sp>
      <p:sp>
        <p:nvSpPr>
          <p:cNvPr id="16" name="Rectangle 25">
            <a:extLst>
              <a:ext uri="{FF2B5EF4-FFF2-40B4-BE49-F238E27FC236}">
                <a16:creationId xmlns:a16="http://schemas.microsoft.com/office/drawing/2014/main" id="{5536C51C-325D-42D7-9483-7A32CE96C00D}"/>
              </a:ext>
            </a:extLst>
          </p:cNvPr>
          <p:cNvSpPr>
            <a:spLocks noChangeArrowheads="1"/>
          </p:cNvSpPr>
          <p:nvPr/>
        </p:nvSpPr>
        <p:spPr bwMode="auto">
          <a:xfrm>
            <a:off x="3332902" y="2151422"/>
            <a:ext cx="7562840" cy="225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72000" tIns="72000" rIns="72000" bIns="72000">
            <a:spAutoFit/>
          </a:bodyPr>
          <a:lstStyle/>
          <a:p>
            <a:pPr defTabSz="914370">
              <a:lnSpc>
                <a:spcPct val="120000"/>
              </a:lnSpc>
              <a:spcBef>
                <a:spcPct val="60000"/>
              </a:spcBef>
              <a:buClr>
                <a:srgbClr val="0C2340"/>
              </a:buClr>
            </a:pPr>
            <a:r>
              <a:rPr lang="en-US" sz="1000">
                <a:solidFill>
                  <a:srgbClr val="0C2340"/>
                </a:solidFill>
                <a:latin typeface="Arial"/>
              </a:rPr>
              <a:t>Controlled Engineering Information is “evergreen” or ”live”. Each version is a record (snapshot) while the current version should reflect the current planned or existing process, standard, procedure and/or facility it is referencing. Having a Level 1 “engineering information management” standard is an essential building block and works as a prerequisite to enable and facilitate true EIM control. </a:t>
            </a:r>
          </a:p>
          <a:p>
            <a:pPr marL="171450" indent="-171450" defTabSz="914370">
              <a:lnSpc>
                <a:spcPct val="120000"/>
              </a:lnSpc>
              <a:spcBef>
                <a:spcPct val="60000"/>
              </a:spcBef>
              <a:buClr>
                <a:srgbClr val="0C2340"/>
              </a:buClr>
              <a:buFont typeface="Arial" panose="020B0604020202020204" pitchFamily="34" charset="0"/>
              <a:buChar char="•"/>
            </a:pPr>
            <a:r>
              <a:rPr lang="en-US" sz="1000" b="1">
                <a:solidFill>
                  <a:srgbClr val="0C2340"/>
                </a:solidFill>
                <a:latin typeface="Arial"/>
              </a:rPr>
              <a:t>Capture</a:t>
            </a:r>
            <a:r>
              <a:rPr lang="en-US" sz="1000">
                <a:solidFill>
                  <a:srgbClr val="0C2340"/>
                </a:solidFill>
                <a:latin typeface="Arial"/>
              </a:rPr>
              <a:t>: Level 2 requires the capturing of basic/primary metadata fields: document type, published date (date of record), retention classification</a:t>
            </a:r>
          </a:p>
          <a:p>
            <a:pPr marL="171450" indent="-171450" defTabSz="914370">
              <a:lnSpc>
                <a:spcPct val="120000"/>
              </a:lnSpc>
              <a:spcBef>
                <a:spcPct val="60000"/>
              </a:spcBef>
              <a:buClr>
                <a:srgbClr val="0C2340"/>
              </a:buClr>
              <a:buFont typeface="Arial" panose="020B0604020202020204" pitchFamily="34" charset="0"/>
              <a:buChar char="•"/>
            </a:pPr>
            <a:r>
              <a:rPr lang="en-US" sz="1000" b="1">
                <a:solidFill>
                  <a:srgbClr val="0C2340"/>
                </a:solidFill>
                <a:latin typeface="Arial"/>
              </a:rPr>
              <a:t>Access</a:t>
            </a:r>
            <a:r>
              <a:rPr lang="en-US" sz="1000">
                <a:solidFill>
                  <a:srgbClr val="0C2340"/>
                </a:solidFill>
                <a:latin typeface="Arial"/>
              </a:rPr>
              <a:t>: Besides basic user access to a system, Level 2 gets more granular and will have access logs of all records, these will be used for audit. Access requests will include a justification </a:t>
            </a:r>
          </a:p>
          <a:p>
            <a:pPr marL="171450" indent="-171450" defTabSz="914370">
              <a:lnSpc>
                <a:spcPct val="120000"/>
              </a:lnSpc>
              <a:spcBef>
                <a:spcPct val="60000"/>
              </a:spcBef>
              <a:buClr>
                <a:srgbClr val="0C2340"/>
              </a:buClr>
              <a:buFont typeface="Arial" panose="020B0604020202020204" pitchFamily="34" charset="0"/>
              <a:buChar char="•"/>
            </a:pPr>
            <a:r>
              <a:rPr lang="en-US" sz="1000" b="1">
                <a:solidFill>
                  <a:srgbClr val="0C2340"/>
                </a:solidFill>
                <a:latin typeface="Arial"/>
              </a:rPr>
              <a:t>Audit</a:t>
            </a:r>
            <a:r>
              <a:rPr lang="en-US" sz="1000">
                <a:solidFill>
                  <a:srgbClr val="0C2340"/>
                </a:solidFill>
                <a:latin typeface="Arial"/>
              </a:rPr>
              <a:t>: Auditing will include a QA of metadata, review of access controls and access logs (who has access and who has accessed) Foundational information for legal hold </a:t>
            </a:r>
          </a:p>
        </p:txBody>
      </p:sp>
      <p:grpSp>
        <p:nvGrpSpPr>
          <p:cNvPr id="17" name="Group 16">
            <a:extLst>
              <a:ext uri="{FF2B5EF4-FFF2-40B4-BE49-F238E27FC236}">
                <a16:creationId xmlns:a16="http://schemas.microsoft.com/office/drawing/2014/main" id="{EABEB8BB-4F34-4B62-986A-3723E488BBF0}"/>
              </a:ext>
            </a:extLst>
          </p:cNvPr>
          <p:cNvGrpSpPr/>
          <p:nvPr/>
        </p:nvGrpSpPr>
        <p:grpSpPr>
          <a:xfrm>
            <a:off x="3987652" y="4468477"/>
            <a:ext cx="6743893" cy="1196472"/>
            <a:chOff x="3175962" y="4277892"/>
            <a:chExt cx="6908090" cy="1196472"/>
          </a:xfrm>
        </p:grpSpPr>
        <p:grpSp>
          <p:nvGrpSpPr>
            <p:cNvPr id="18" name="Group 17">
              <a:extLst>
                <a:ext uri="{FF2B5EF4-FFF2-40B4-BE49-F238E27FC236}">
                  <a16:creationId xmlns:a16="http://schemas.microsoft.com/office/drawing/2014/main" id="{B780090A-FB62-4DEA-9CBC-C9890F54BD36}"/>
                </a:ext>
              </a:extLst>
            </p:cNvPr>
            <p:cNvGrpSpPr/>
            <p:nvPr/>
          </p:nvGrpSpPr>
          <p:grpSpPr>
            <a:xfrm>
              <a:off x="3175962" y="4277892"/>
              <a:ext cx="6908090" cy="1196472"/>
              <a:chOff x="537682" y="2623279"/>
              <a:chExt cx="11116636" cy="2678254"/>
            </a:xfrm>
          </p:grpSpPr>
          <p:grpSp>
            <p:nvGrpSpPr>
              <p:cNvPr id="24" name="Group 23">
                <a:extLst>
                  <a:ext uri="{FF2B5EF4-FFF2-40B4-BE49-F238E27FC236}">
                    <a16:creationId xmlns:a16="http://schemas.microsoft.com/office/drawing/2014/main" id="{085280C3-1BA0-4B69-802F-55D5EF12A599}"/>
                  </a:ext>
                </a:extLst>
              </p:cNvPr>
              <p:cNvGrpSpPr/>
              <p:nvPr/>
            </p:nvGrpSpPr>
            <p:grpSpPr>
              <a:xfrm>
                <a:off x="537682" y="2623279"/>
                <a:ext cx="11116636" cy="2678254"/>
                <a:chOff x="1981200" y="3046711"/>
                <a:chExt cx="8545001" cy="2058689"/>
              </a:xfrm>
            </p:grpSpPr>
            <p:grpSp>
              <p:nvGrpSpPr>
                <p:cNvPr id="70" name="Group 69">
                  <a:extLst>
                    <a:ext uri="{FF2B5EF4-FFF2-40B4-BE49-F238E27FC236}">
                      <a16:creationId xmlns:a16="http://schemas.microsoft.com/office/drawing/2014/main" id="{27A0F7FD-A65E-492B-8F2A-C68F2EBA6D78}"/>
                    </a:ext>
                  </a:extLst>
                </p:cNvPr>
                <p:cNvGrpSpPr/>
                <p:nvPr/>
              </p:nvGrpSpPr>
              <p:grpSpPr>
                <a:xfrm>
                  <a:off x="1981200" y="3046711"/>
                  <a:ext cx="1636201" cy="2058689"/>
                  <a:chOff x="1981200" y="3046711"/>
                  <a:chExt cx="1636201" cy="2058689"/>
                </a:xfrm>
              </p:grpSpPr>
              <p:sp>
                <p:nvSpPr>
                  <p:cNvPr id="83" name="Isosceles Triangle 5">
                    <a:extLst>
                      <a:ext uri="{FF2B5EF4-FFF2-40B4-BE49-F238E27FC236}">
                        <a16:creationId xmlns:a16="http://schemas.microsoft.com/office/drawing/2014/main" id="{71AF7DCB-2289-42D2-82EC-583675F104DC}"/>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4" name="Rectangle: Rounded Corners 83">
                    <a:extLst>
                      <a:ext uri="{FF2B5EF4-FFF2-40B4-BE49-F238E27FC236}">
                        <a16:creationId xmlns:a16="http://schemas.microsoft.com/office/drawing/2014/main" id="{C22D25D6-3054-4545-AD20-D88B4CD5D90B}"/>
                      </a:ext>
                    </a:extLst>
                  </p:cNvPr>
                  <p:cNvSpPr/>
                  <p:nvPr/>
                </p:nvSpPr>
                <p:spPr>
                  <a:xfrm>
                    <a:off x="1981200"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1" name="Group 70">
                  <a:extLst>
                    <a:ext uri="{FF2B5EF4-FFF2-40B4-BE49-F238E27FC236}">
                      <a16:creationId xmlns:a16="http://schemas.microsoft.com/office/drawing/2014/main" id="{07E716B7-E4ED-4D5C-B43C-01B05E7A064D}"/>
                    </a:ext>
                  </a:extLst>
                </p:cNvPr>
                <p:cNvGrpSpPr/>
                <p:nvPr/>
              </p:nvGrpSpPr>
              <p:grpSpPr>
                <a:xfrm>
                  <a:off x="3695371" y="3046711"/>
                  <a:ext cx="1655580" cy="2058689"/>
                  <a:chOff x="1961821" y="3046711"/>
                  <a:chExt cx="1655580" cy="2058689"/>
                </a:xfrm>
              </p:grpSpPr>
              <p:sp>
                <p:nvSpPr>
                  <p:cNvPr id="81" name="Isosceles Triangle 5">
                    <a:extLst>
                      <a:ext uri="{FF2B5EF4-FFF2-40B4-BE49-F238E27FC236}">
                        <a16:creationId xmlns:a16="http://schemas.microsoft.com/office/drawing/2014/main" id="{1C9093A4-8EA1-437E-A09F-55427A571242}"/>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2" name="Rectangle: Rounded Corners 81">
                    <a:extLst>
                      <a:ext uri="{FF2B5EF4-FFF2-40B4-BE49-F238E27FC236}">
                        <a16:creationId xmlns:a16="http://schemas.microsoft.com/office/drawing/2014/main" id="{534149D8-2753-4E85-BBAE-BF4073AC1272}"/>
                      </a:ext>
                    </a:extLst>
                  </p:cNvPr>
                  <p:cNvSpPr/>
                  <p:nvPr/>
                </p:nvSpPr>
                <p:spPr>
                  <a:xfrm>
                    <a:off x="1961821"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2" name="Group 71">
                  <a:extLst>
                    <a:ext uri="{FF2B5EF4-FFF2-40B4-BE49-F238E27FC236}">
                      <a16:creationId xmlns:a16="http://schemas.microsoft.com/office/drawing/2014/main" id="{62D928BB-D654-4D8E-B1B9-341CAD603D10}"/>
                    </a:ext>
                  </a:extLst>
                </p:cNvPr>
                <p:cNvGrpSpPr/>
                <p:nvPr/>
              </p:nvGrpSpPr>
              <p:grpSpPr>
                <a:xfrm>
                  <a:off x="5420812" y="3046711"/>
                  <a:ext cx="1636201" cy="2058689"/>
                  <a:chOff x="1981200" y="3046711"/>
                  <a:chExt cx="1636201" cy="2058689"/>
                </a:xfrm>
              </p:grpSpPr>
              <p:sp>
                <p:nvSpPr>
                  <p:cNvPr id="79" name="Isosceles Triangle 5">
                    <a:extLst>
                      <a:ext uri="{FF2B5EF4-FFF2-40B4-BE49-F238E27FC236}">
                        <a16:creationId xmlns:a16="http://schemas.microsoft.com/office/drawing/2014/main" id="{FBBC9B0A-70FB-4C30-BDEF-8DDB7826590B}"/>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0" name="Rectangle: Rounded Corners 79">
                    <a:extLst>
                      <a:ext uri="{FF2B5EF4-FFF2-40B4-BE49-F238E27FC236}">
                        <a16:creationId xmlns:a16="http://schemas.microsoft.com/office/drawing/2014/main" id="{AD432845-9BDD-44F4-A00E-0FC0F167584A}"/>
                      </a:ext>
                    </a:extLst>
                  </p:cNvPr>
                  <p:cNvSpPr/>
                  <p:nvPr/>
                </p:nvSpPr>
                <p:spPr>
                  <a:xfrm>
                    <a:off x="1981200"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3" name="Group 72">
                  <a:extLst>
                    <a:ext uri="{FF2B5EF4-FFF2-40B4-BE49-F238E27FC236}">
                      <a16:creationId xmlns:a16="http://schemas.microsoft.com/office/drawing/2014/main" id="{946FB7EA-276B-4183-B51E-D1CBE930260F}"/>
                    </a:ext>
                  </a:extLst>
                </p:cNvPr>
                <p:cNvGrpSpPr/>
                <p:nvPr/>
              </p:nvGrpSpPr>
              <p:grpSpPr>
                <a:xfrm>
                  <a:off x="7146656" y="3046711"/>
                  <a:ext cx="1643907" cy="2058689"/>
                  <a:chOff x="1973494" y="3046711"/>
                  <a:chExt cx="1643907" cy="2058689"/>
                </a:xfrm>
              </p:grpSpPr>
              <p:sp>
                <p:nvSpPr>
                  <p:cNvPr id="77" name="Isosceles Triangle 5">
                    <a:extLst>
                      <a:ext uri="{FF2B5EF4-FFF2-40B4-BE49-F238E27FC236}">
                        <a16:creationId xmlns:a16="http://schemas.microsoft.com/office/drawing/2014/main" id="{96BA23C4-5741-4B80-A15A-B10A7DB56BFB}"/>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78" name="Rectangle: Rounded Corners 77">
                    <a:extLst>
                      <a:ext uri="{FF2B5EF4-FFF2-40B4-BE49-F238E27FC236}">
                        <a16:creationId xmlns:a16="http://schemas.microsoft.com/office/drawing/2014/main" id="{C5820F00-78AD-432C-B494-8F570A732F29}"/>
                      </a:ext>
                    </a:extLst>
                  </p:cNvPr>
                  <p:cNvSpPr/>
                  <p:nvPr/>
                </p:nvSpPr>
                <p:spPr>
                  <a:xfrm>
                    <a:off x="1973494"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4" name="Group 73">
                  <a:extLst>
                    <a:ext uri="{FF2B5EF4-FFF2-40B4-BE49-F238E27FC236}">
                      <a16:creationId xmlns:a16="http://schemas.microsoft.com/office/drawing/2014/main" id="{E8D6CCE0-A2C6-4B92-AA95-00746705DC19}"/>
                    </a:ext>
                  </a:extLst>
                </p:cNvPr>
                <p:cNvGrpSpPr/>
                <p:nvPr/>
              </p:nvGrpSpPr>
              <p:grpSpPr>
                <a:xfrm>
                  <a:off x="8894523" y="3046711"/>
                  <a:ext cx="1631678" cy="2058689"/>
                  <a:chOff x="1985723" y="3046711"/>
                  <a:chExt cx="1631678" cy="2058689"/>
                </a:xfrm>
              </p:grpSpPr>
              <p:sp>
                <p:nvSpPr>
                  <p:cNvPr id="75" name="Isosceles Triangle 5">
                    <a:extLst>
                      <a:ext uri="{FF2B5EF4-FFF2-40B4-BE49-F238E27FC236}">
                        <a16:creationId xmlns:a16="http://schemas.microsoft.com/office/drawing/2014/main" id="{F08D0907-93D2-4A3B-B8DB-A96FDBB6ACD8}"/>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76" name="Rectangle: Rounded Corners 75">
                    <a:extLst>
                      <a:ext uri="{FF2B5EF4-FFF2-40B4-BE49-F238E27FC236}">
                        <a16:creationId xmlns:a16="http://schemas.microsoft.com/office/drawing/2014/main" id="{138A62EE-281B-4CA3-89D6-C3DA1A203B52}"/>
                      </a:ext>
                    </a:extLst>
                  </p:cNvPr>
                  <p:cNvSpPr/>
                  <p:nvPr/>
                </p:nvSpPr>
                <p:spPr>
                  <a:xfrm>
                    <a:off x="1985723"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grpSp>
            <p:nvGrpSpPr>
              <p:cNvPr id="25" name="Group 24">
                <a:extLst>
                  <a:ext uri="{FF2B5EF4-FFF2-40B4-BE49-F238E27FC236}">
                    <a16:creationId xmlns:a16="http://schemas.microsoft.com/office/drawing/2014/main" id="{011A017E-9F97-4A07-A2CF-DC05C5B6F509}"/>
                  </a:ext>
                </a:extLst>
              </p:cNvPr>
              <p:cNvGrpSpPr/>
              <p:nvPr/>
            </p:nvGrpSpPr>
            <p:grpSpPr>
              <a:xfrm>
                <a:off x="1196148" y="2847237"/>
                <a:ext cx="9425137" cy="509897"/>
                <a:chOff x="1196148" y="2847237"/>
                <a:chExt cx="9425137" cy="509897"/>
              </a:xfrm>
            </p:grpSpPr>
            <p:grpSp>
              <p:nvGrpSpPr>
                <p:cNvPr id="32" name="Group 31">
                  <a:extLst>
                    <a:ext uri="{FF2B5EF4-FFF2-40B4-BE49-F238E27FC236}">
                      <a16:creationId xmlns:a16="http://schemas.microsoft.com/office/drawing/2014/main" id="{A313222D-9EDD-431F-A7E8-33EA889CBC67}"/>
                    </a:ext>
                  </a:extLst>
                </p:cNvPr>
                <p:cNvGrpSpPr/>
                <p:nvPr/>
              </p:nvGrpSpPr>
              <p:grpSpPr>
                <a:xfrm>
                  <a:off x="1196148" y="2847237"/>
                  <a:ext cx="509901" cy="509897"/>
                  <a:chOff x="1145186" y="2789380"/>
                  <a:chExt cx="632312" cy="632312"/>
                </a:xfrm>
              </p:grpSpPr>
              <p:sp>
                <p:nvSpPr>
                  <p:cNvPr id="61" name="Freeform: Shape 60">
                    <a:extLst>
                      <a:ext uri="{FF2B5EF4-FFF2-40B4-BE49-F238E27FC236}">
                        <a16:creationId xmlns:a16="http://schemas.microsoft.com/office/drawing/2014/main" id="{A676639F-0C28-480C-9745-CAB321BEEDAD}"/>
                      </a:ext>
                    </a:extLst>
                  </p:cNvPr>
                  <p:cNvSpPr/>
                  <p:nvPr/>
                </p:nvSpPr>
                <p:spPr>
                  <a:xfrm>
                    <a:off x="1584159" y="3251818"/>
                    <a:ext cx="157515" cy="157523"/>
                  </a:xfrm>
                  <a:custGeom>
                    <a:avLst/>
                    <a:gdLst>
                      <a:gd name="connsiteX0" fmla="*/ 28926 w 157515"/>
                      <a:gd name="connsiteY0" fmla="*/ 0 h 157523"/>
                      <a:gd name="connsiteX1" fmla="*/ 14179 w 157515"/>
                      <a:gd name="connsiteY1" fmla="*/ 14179 h 157523"/>
                      <a:gd name="connsiteX2" fmla="*/ 0 w 157515"/>
                      <a:gd name="connsiteY2" fmla="*/ 28926 h 157523"/>
                      <a:gd name="connsiteX3" fmla="*/ 117743 w 157515"/>
                      <a:gd name="connsiteY3" fmla="*/ 146669 h 157523"/>
                      <a:gd name="connsiteX4" fmla="*/ 143939 w 157515"/>
                      <a:gd name="connsiteY4" fmla="*/ 157523 h 157523"/>
                      <a:gd name="connsiteX5" fmla="*/ 155628 w 157515"/>
                      <a:gd name="connsiteY5" fmla="*/ 155628 h 157523"/>
                      <a:gd name="connsiteX6" fmla="*/ 146669 w 157515"/>
                      <a:gd name="connsiteY6" fmla="*/ 117743 h 15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15" h="157523">
                        <a:moveTo>
                          <a:pt x="28926" y="0"/>
                        </a:moveTo>
                        <a:cubicBezTo>
                          <a:pt x="24165" y="4882"/>
                          <a:pt x="19248" y="9614"/>
                          <a:pt x="14179" y="14179"/>
                        </a:cubicBezTo>
                        <a:cubicBezTo>
                          <a:pt x="9614" y="19248"/>
                          <a:pt x="4882" y="24165"/>
                          <a:pt x="0" y="28926"/>
                        </a:cubicBezTo>
                        <a:lnTo>
                          <a:pt x="117743" y="146669"/>
                        </a:lnTo>
                        <a:cubicBezTo>
                          <a:pt x="124979" y="153905"/>
                          <a:pt x="134454" y="157523"/>
                          <a:pt x="143939" y="157523"/>
                        </a:cubicBezTo>
                        <a:cubicBezTo>
                          <a:pt x="147889" y="157523"/>
                          <a:pt x="151840" y="156886"/>
                          <a:pt x="155628" y="155628"/>
                        </a:cubicBezTo>
                        <a:cubicBezTo>
                          <a:pt x="159902" y="142747"/>
                          <a:pt x="156921" y="127990"/>
                          <a:pt x="146669" y="117743"/>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 name="Freeform: Shape 61">
                    <a:extLst>
                      <a:ext uri="{FF2B5EF4-FFF2-40B4-BE49-F238E27FC236}">
                        <a16:creationId xmlns:a16="http://schemas.microsoft.com/office/drawing/2014/main" id="{D3DFE022-82A8-40EC-ADAF-78B834AE652F}"/>
                      </a:ext>
                    </a:extLst>
                  </p:cNvPr>
                  <p:cNvSpPr/>
                  <p:nvPr/>
                </p:nvSpPr>
                <p:spPr>
                  <a:xfrm>
                    <a:off x="1531760" y="3197567"/>
                    <a:ext cx="81658" cy="81658"/>
                  </a:xfrm>
                  <a:custGeom>
                    <a:avLst/>
                    <a:gdLst>
                      <a:gd name="connsiteX0" fmla="*/ 50880 w 81658"/>
                      <a:gd name="connsiteY0" fmla="*/ 81658 h 81658"/>
                      <a:gd name="connsiteX1" fmla="*/ 67543 w 81658"/>
                      <a:gd name="connsiteY1" fmla="*/ 67543 h 81658"/>
                      <a:gd name="connsiteX2" fmla="*/ 81658 w 81658"/>
                      <a:gd name="connsiteY2" fmla="*/ 50880 h 81658"/>
                      <a:gd name="connsiteX3" fmla="*/ 30777 w 81658"/>
                      <a:gd name="connsiteY3" fmla="*/ 0 h 81658"/>
                      <a:gd name="connsiteX4" fmla="*/ 15104 w 81658"/>
                      <a:gd name="connsiteY4" fmla="*/ 15104 h 81658"/>
                      <a:gd name="connsiteX5" fmla="*/ 0 w 81658"/>
                      <a:gd name="connsiteY5" fmla="*/ 30777 h 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58" h="81658">
                        <a:moveTo>
                          <a:pt x="50880" y="81658"/>
                        </a:moveTo>
                        <a:cubicBezTo>
                          <a:pt x="56606" y="77152"/>
                          <a:pt x="62149" y="72429"/>
                          <a:pt x="67543" y="67543"/>
                        </a:cubicBezTo>
                        <a:cubicBezTo>
                          <a:pt x="72429" y="62149"/>
                          <a:pt x="77152" y="56606"/>
                          <a:pt x="81658" y="50880"/>
                        </a:cubicBezTo>
                        <a:lnTo>
                          <a:pt x="30777" y="0"/>
                        </a:lnTo>
                        <a:cubicBezTo>
                          <a:pt x="25784" y="5272"/>
                          <a:pt x="20555" y="10308"/>
                          <a:pt x="15104" y="15104"/>
                        </a:cubicBezTo>
                        <a:cubicBezTo>
                          <a:pt x="10313" y="20555"/>
                          <a:pt x="5272" y="25784"/>
                          <a:pt x="0" y="30777"/>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 name="Freeform: Shape 62">
                    <a:extLst>
                      <a:ext uri="{FF2B5EF4-FFF2-40B4-BE49-F238E27FC236}">
                        <a16:creationId xmlns:a16="http://schemas.microsoft.com/office/drawing/2014/main" id="{5945685F-591D-4BEA-AB5E-B5CFEA92A8D6}"/>
                      </a:ext>
                    </a:extLst>
                  </p:cNvPr>
                  <p:cNvSpPr/>
                  <p:nvPr/>
                </p:nvSpPr>
                <p:spPr>
                  <a:xfrm>
                    <a:off x="1198133" y="2803933"/>
                    <a:ext cx="419269" cy="464889"/>
                  </a:xfrm>
                  <a:custGeom>
                    <a:avLst/>
                    <a:gdLst>
                      <a:gd name="connsiteX0" fmla="*/ 202537 w 405074"/>
                      <a:gd name="connsiteY0" fmla="*/ 0 h 464889"/>
                      <a:gd name="connsiteX1" fmla="*/ 0 w 405074"/>
                      <a:gd name="connsiteY1" fmla="*/ 232442 h 464889"/>
                      <a:gd name="connsiteX2" fmla="*/ 202571 w 405074"/>
                      <a:gd name="connsiteY2" fmla="*/ 464890 h 464889"/>
                      <a:gd name="connsiteX3" fmla="*/ 308017 w 405074"/>
                      <a:gd name="connsiteY3" fmla="*/ 422408 h 464889"/>
                      <a:gd name="connsiteX4" fmla="*/ 360393 w 405074"/>
                      <a:gd name="connsiteY4" fmla="*/ 370032 h 464889"/>
                      <a:gd name="connsiteX5" fmla="*/ 405075 w 405074"/>
                      <a:gd name="connsiteY5" fmla="*/ 232442 h 464889"/>
                      <a:gd name="connsiteX6" fmla="*/ 202537 w 405074"/>
                      <a:gd name="connsiteY6" fmla="*/ 0 h 46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74" h="464889">
                        <a:moveTo>
                          <a:pt x="202537" y="0"/>
                        </a:moveTo>
                        <a:cubicBezTo>
                          <a:pt x="88287" y="15707"/>
                          <a:pt x="0" y="113947"/>
                          <a:pt x="0" y="232442"/>
                        </a:cubicBezTo>
                        <a:cubicBezTo>
                          <a:pt x="0" y="350953"/>
                          <a:pt x="88306" y="449202"/>
                          <a:pt x="202571" y="464890"/>
                        </a:cubicBezTo>
                        <a:cubicBezTo>
                          <a:pt x="241569" y="459520"/>
                          <a:pt x="277548" y="444536"/>
                          <a:pt x="308017" y="422408"/>
                        </a:cubicBezTo>
                        <a:cubicBezTo>
                          <a:pt x="328111" y="407825"/>
                          <a:pt x="345810" y="390125"/>
                          <a:pt x="360393" y="370032"/>
                        </a:cubicBezTo>
                        <a:cubicBezTo>
                          <a:pt x="388489" y="331352"/>
                          <a:pt x="405075" y="283791"/>
                          <a:pt x="405075" y="232442"/>
                        </a:cubicBezTo>
                        <a:cubicBezTo>
                          <a:pt x="405075" y="113947"/>
                          <a:pt x="316788" y="15707"/>
                          <a:pt x="202537" y="0"/>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 name="Freeform: Shape 63">
                    <a:extLst>
                      <a:ext uri="{FF2B5EF4-FFF2-40B4-BE49-F238E27FC236}">
                        <a16:creationId xmlns:a16="http://schemas.microsoft.com/office/drawing/2014/main" id="{DC3F2841-EDE6-4725-9D65-122C7CB8C7E1}"/>
                      </a:ext>
                    </a:extLst>
                  </p:cNvPr>
                  <p:cNvSpPr/>
                  <p:nvPr/>
                </p:nvSpPr>
                <p:spPr>
                  <a:xfrm>
                    <a:off x="1206935" y="2851129"/>
                    <a:ext cx="370495" cy="370495"/>
                  </a:xfrm>
                  <a:custGeom>
                    <a:avLst/>
                    <a:gdLst>
                      <a:gd name="connsiteX0" fmla="*/ 185248 w 370495"/>
                      <a:gd name="connsiteY0" fmla="*/ 0 h 370495"/>
                      <a:gd name="connsiteX1" fmla="*/ 370495 w 370495"/>
                      <a:gd name="connsiteY1" fmla="*/ 185248 h 370495"/>
                      <a:gd name="connsiteX2" fmla="*/ 185248 w 370495"/>
                      <a:gd name="connsiteY2" fmla="*/ 370495 h 370495"/>
                      <a:gd name="connsiteX3" fmla="*/ 0 w 370495"/>
                      <a:gd name="connsiteY3" fmla="*/ 185248 h 370495"/>
                      <a:gd name="connsiteX4" fmla="*/ 185248 w 370495"/>
                      <a:gd name="connsiteY4" fmla="*/ 0 h 37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95" h="370495">
                        <a:moveTo>
                          <a:pt x="185248" y="0"/>
                        </a:moveTo>
                        <a:cubicBezTo>
                          <a:pt x="287394" y="0"/>
                          <a:pt x="370495" y="83101"/>
                          <a:pt x="370495" y="185248"/>
                        </a:cubicBezTo>
                        <a:cubicBezTo>
                          <a:pt x="370495" y="287394"/>
                          <a:pt x="287394" y="370495"/>
                          <a:pt x="185248" y="370495"/>
                        </a:cubicBezTo>
                        <a:cubicBezTo>
                          <a:pt x="83101" y="370495"/>
                          <a:pt x="0" y="287394"/>
                          <a:pt x="0" y="185248"/>
                        </a:cubicBezTo>
                        <a:cubicBezTo>
                          <a:pt x="0" y="83101"/>
                          <a:pt x="83101" y="0"/>
                          <a:pt x="185248" y="0"/>
                        </a:cubicBezTo>
                        <a:close/>
                      </a:path>
                    </a:pathLst>
                  </a:custGeom>
                  <a:solidFill>
                    <a:srgbClr val="FFFFFF"/>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 name="Freeform: Shape 64">
                    <a:extLst>
                      <a:ext uri="{FF2B5EF4-FFF2-40B4-BE49-F238E27FC236}">
                        <a16:creationId xmlns:a16="http://schemas.microsoft.com/office/drawing/2014/main" id="{D68C7E47-D6B8-4A73-B645-28D8F85AF035}"/>
                      </a:ext>
                    </a:extLst>
                  </p:cNvPr>
                  <p:cNvSpPr/>
                  <p:nvPr/>
                </p:nvSpPr>
                <p:spPr>
                  <a:xfrm>
                    <a:off x="1239157" y="2853715"/>
                    <a:ext cx="338273" cy="365324"/>
                  </a:xfrm>
                  <a:custGeom>
                    <a:avLst/>
                    <a:gdLst>
                      <a:gd name="connsiteX0" fmla="*/ 154373 w 308746"/>
                      <a:gd name="connsiteY0" fmla="*/ 0 h 365323"/>
                      <a:gd name="connsiteX1" fmla="*/ 0 w 308746"/>
                      <a:gd name="connsiteY1" fmla="*/ 182662 h 365323"/>
                      <a:gd name="connsiteX2" fmla="*/ 154373 w 308746"/>
                      <a:gd name="connsiteY2" fmla="*/ 365323 h 365323"/>
                      <a:gd name="connsiteX3" fmla="*/ 308746 w 308746"/>
                      <a:gd name="connsiteY3" fmla="*/ 182662 h 365323"/>
                      <a:gd name="connsiteX4" fmla="*/ 154373 w 308746"/>
                      <a:gd name="connsiteY4" fmla="*/ 0 h 36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46" h="365323">
                        <a:moveTo>
                          <a:pt x="154373" y="0"/>
                        </a:moveTo>
                        <a:cubicBezTo>
                          <a:pt x="66872" y="14743"/>
                          <a:pt x="0" y="91037"/>
                          <a:pt x="0" y="182662"/>
                        </a:cubicBezTo>
                        <a:cubicBezTo>
                          <a:pt x="0" y="274287"/>
                          <a:pt x="66872" y="350581"/>
                          <a:pt x="154373" y="365323"/>
                        </a:cubicBezTo>
                        <a:cubicBezTo>
                          <a:pt x="241874" y="350581"/>
                          <a:pt x="308746" y="274287"/>
                          <a:pt x="308746" y="182662"/>
                        </a:cubicBezTo>
                        <a:cubicBezTo>
                          <a:pt x="308746" y="91037"/>
                          <a:pt x="241874" y="14743"/>
                          <a:pt x="154373" y="0"/>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6" name="Freeform: Shape 65">
                    <a:extLst>
                      <a:ext uri="{FF2B5EF4-FFF2-40B4-BE49-F238E27FC236}">
                        <a16:creationId xmlns:a16="http://schemas.microsoft.com/office/drawing/2014/main" id="{29F6A4F2-F24C-41CE-A8BA-2C5727F09389}"/>
                      </a:ext>
                    </a:extLst>
                  </p:cNvPr>
                  <p:cNvSpPr/>
                  <p:nvPr/>
                </p:nvSpPr>
                <p:spPr>
                  <a:xfrm>
                    <a:off x="1145186" y="2789380"/>
                    <a:ext cx="632312" cy="632312"/>
                  </a:xfrm>
                  <a:custGeom>
                    <a:avLst/>
                    <a:gdLst>
                      <a:gd name="connsiteX0" fmla="*/ 617839 w 632312"/>
                      <a:gd name="connsiteY0" fmla="*/ 547986 h 632312"/>
                      <a:gd name="connsiteX1" fmla="*/ 452994 w 632312"/>
                      <a:gd name="connsiteY1" fmla="*/ 383139 h 632312"/>
                      <a:gd name="connsiteX2" fmla="*/ 493994 w 632312"/>
                      <a:gd name="connsiteY2" fmla="*/ 246997 h 632312"/>
                      <a:gd name="connsiteX3" fmla="*/ 246997 w 632312"/>
                      <a:gd name="connsiteY3" fmla="*/ 0 h 632312"/>
                      <a:gd name="connsiteX4" fmla="*/ 0 w 632312"/>
                      <a:gd name="connsiteY4" fmla="*/ 246997 h 632312"/>
                      <a:gd name="connsiteX5" fmla="*/ 246997 w 632312"/>
                      <a:gd name="connsiteY5" fmla="*/ 493994 h 632312"/>
                      <a:gd name="connsiteX6" fmla="*/ 383139 w 632312"/>
                      <a:gd name="connsiteY6" fmla="*/ 452994 h 632312"/>
                      <a:gd name="connsiteX7" fmla="*/ 428704 w 632312"/>
                      <a:gd name="connsiteY7" fmla="*/ 498557 h 632312"/>
                      <a:gd name="connsiteX8" fmla="*/ 428722 w 632312"/>
                      <a:gd name="connsiteY8" fmla="*/ 498582 h 632312"/>
                      <a:gd name="connsiteX9" fmla="*/ 547986 w 632312"/>
                      <a:gd name="connsiteY9" fmla="*/ 617839 h 632312"/>
                      <a:gd name="connsiteX10" fmla="*/ 582913 w 632312"/>
                      <a:gd name="connsiteY10" fmla="*/ 632312 h 632312"/>
                      <a:gd name="connsiteX11" fmla="*/ 617834 w 632312"/>
                      <a:gd name="connsiteY11" fmla="*/ 617844 h 632312"/>
                      <a:gd name="connsiteX12" fmla="*/ 632312 w 632312"/>
                      <a:gd name="connsiteY12" fmla="*/ 582913 h 632312"/>
                      <a:gd name="connsiteX13" fmla="*/ 617839 w 632312"/>
                      <a:gd name="connsiteY13" fmla="*/ 547986 h 632312"/>
                      <a:gd name="connsiteX14" fmla="*/ 403242 w 632312"/>
                      <a:gd name="connsiteY14" fmla="*/ 438164 h 632312"/>
                      <a:gd name="connsiteX15" fmla="*/ 438164 w 632312"/>
                      <a:gd name="connsiteY15" fmla="*/ 403242 h 632312"/>
                      <a:gd name="connsiteX16" fmla="*/ 473202 w 632312"/>
                      <a:gd name="connsiteY16" fmla="*/ 438280 h 632312"/>
                      <a:gd name="connsiteX17" fmla="*/ 438280 w 632312"/>
                      <a:gd name="connsiteY17" fmla="*/ 473202 h 632312"/>
                      <a:gd name="connsiteX18" fmla="*/ 24700 w 632312"/>
                      <a:gd name="connsiteY18" fmla="*/ 246997 h 632312"/>
                      <a:gd name="connsiteX19" fmla="*/ 246997 w 632312"/>
                      <a:gd name="connsiteY19" fmla="*/ 24700 h 632312"/>
                      <a:gd name="connsiteX20" fmla="*/ 469294 w 632312"/>
                      <a:gd name="connsiteY20" fmla="*/ 246997 h 632312"/>
                      <a:gd name="connsiteX21" fmla="*/ 426967 w 632312"/>
                      <a:gd name="connsiteY21" fmla="*/ 377331 h 632312"/>
                      <a:gd name="connsiteX22" fmla="*/ 377331 w 632312"/>
                      <a:gd name="connsiteY22" fmla="*/ 426967 h 632312"/>
                      <a:gd name="connsiteX23" fmla="*/ 377331 w 632312"/>
                      <a:gd name="connsiteY23" fmla="*/ 426971 h 632312"/>
                      <a:gd name="connsiteX24" fmla="*/ 246997 w 632312"/>
                      <a:gd name="connsiteY24" fmla="*/ 469294 h 632312"/>
                      <a:gd name="connsiteX25" fmla="*/ 24700 w 632312"/>
                      <a:gd name="connsiteY25" fmla="*/ 246997 h 632312"/>
                      <a:gd name="connsiteX26" fmla="*/ 600377 w 632312"/>
                      <a:gd name="connsiteY26" fmla="*/ 600377 h 632312"/>
                      <a:gd name="connsiteX27" fmla="*/ 582913 w 632312"/>
                      <a:gd name="connsiteY27" fmla="*/ 607612 h 632312"/>
                      <a:gd name="connsiteX28" fmla="*/ 565449 w 632312"/>
                      <a:gd name="connsiteY28" fmla="*/ 600377 h 632312"/>
                      <a:gd name="connsiteX29" fmla="*/ 455791 w 632312"/>
                      <a:gd name="connsiteY29" fmla="*/ 490714 h 632312"/>
                      <a:gd name="connsiteX30" fmla="*/ 490714 w 632312"/>
                      <a:gd name="connsiteY30" fmla="*/ 455791 h 632312"/>
                      <a:gd name="connsiteX31" fmla="*/ 600377 w 632312"/>
                      <a:gd name="connsiteY31" fmla="*/ 565454 h 632312"/>
                      <a:gd name="connsiteX32" fmla="*/ 607612 w 632312"/>
                      <a:gd name="connsiteY32" fmla="*/ 582913 h 632312"/>
                      <a:gd name="connsiteX33" fmla="*/ 600377 w 632312"/>
                      <a:gd name="connsiteY33" fmla="*/ 600377 h 63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312" h="632312">
                        <a:moveTo>
                          <a:pt x="617839" y="547986"/>
                        </a:moveTo>
                        <a:lnTo>
                          <a:pt x="452994" y="383139"/>
                        </a:lnTo>
                        <a:cubicBezTo>
                          <a:pt x="479849" y="342688"/>
                          <a:pt x="493994" y="295847"/>
                          <a:pt x="493994" y="246997"/>
                        </a:cubicBezTo>
                        <a:cubicBezTo>
                          <a:pt x="493994" y="110801"/>
                          <a:pt x="383192" y="0"/>
                          <a:pt x="246997" y="0"/>
                        </a:cubicBezTo>
                        <a:cubicBezTo>
                          <a:pt x="110801" y="0"/>
                          <a:pt x="0" y="110801"/>
                          <a:pt x="0" y="246997"/>
                        </a:cubicBezTo>
                        <a:cubicBezTo>
                          <a:pt x="0" y="383192"/>
                          <a:pt x="110801" y="493994"/>
                          <a:pt x="246997" y="493994"/>
                        </a:cubicBezTo>
                        <a:cubicBezTo>
                          <a:pt x="295847" y="493994"/>
                          <a:pt x="342688" y="479849"/>
                          <a:pt x="383139" y="452994"/>
                        </a:cubicBezTo>
                        <a:lnTo>
                          <a:pt x="428704" y="498557"/>
                        </a:lnTo>
                        <a:cubicBezTo>
                          <a:pt x="428714" y="498567"/>
                          <a:pt x="428719" y="498572"/>
                          <a:pt x="428722" y="498582"/>
                        </a:cubicBezTo>
                        <a:lnTo>
                          <a:pt x="547986" y="617839"/>
                        </a:lnTo>
                        <a:cubicBezTo>
                          <a:pt x="557320" y="627174"/>
                          <a:pt x="569723" y="632312"/>
                          <a:pt x="582913" y="632312"/>
                        </a:cubicBezTo>
                        <a:cubicBezTo>
                          <a:pt x="596102" y="632312"/>
                          <a:pt x="608505" y="627174"/>
                          <a:pt x="617834" y="617844"/>
                        </a:cubicBezTo>
                        <a:cubicBezTo>
                          <a:pt x="627170" y="608514"/>
                          <a:pt x="632312" y="596112"/>
                          <a:pt x="632312" y="582913"/>
                        </a:cubicBezTo>
                        <a:cubicBezTo>
                          <a:pt x="632312" y="569714"/>
                          <a:pt x="627170" y="557311"/>
                          <a:pt x="617839" y="547986"/>
                        </a:cubicBezTo>
                        <a:close/>
                        <a:moveTo>
                          <a:pt x="403242" y="438164"/>
                        </a:moveTo>
                        <a:cubicBezTo>
                          <a:pt x="416026" y="427705"/>
                          <a:pt x="427710" y="416021"/>
                          <a:pt x="438164" y="403242"/>
                        </a:cubicBezTo>
                        <a:lnTo>
                          <a:pt x="473202" y="438280"/>
                        </a:lnTo>
                        <a:cubicBezTo>
                          <a:pt x="462545" y="450856"/>
                          <a:pt x="450856" y="462545"/>
                          <a:pt x="438280" y="473202"/>
                        </a:cubicBezTo>
                        <a:close/>
                        <a:moveTo>
                          <a:pt x="24700" y="246997"/>
                        </a:moveTo>
                        <a:cubicBezTo>
                          <a:pt x="24700" y="124420"/>
                          <a:pt x="124420" y="24700"/>
                          <a:pt x="246997" y="24700"/>
                        </a:cubicBezTo>
                        <a:cubicBezTo>
                          <a:pt x="369574" y="24700"/>
                          <a:pt x="469294" y="124420"/>
                          <a:pt x="469294" y="246997"/>
                        </a:cubicBezTo>
                        <a:cubicBezTo>
                          <a:pt x="469294" y="294144"/>
                          <a:pt x="454657" y="339211"/>
                          <a:pt x="426967" y="377331"/>
                        </a:cubicBezTo>
                        <a:cubicBezTo>
                          <a:pt x="413117" y="396415"/>
                          <a:pt x="396415" y="413117"/>
                          <a:pt x="377331" y="426967"/>
                        </a:cubicBezTo>
                        <a:lnTo>
                          <a:pt x="377331" y="426971"/>
                        </a:lnTo>
                        <a:cubicBezTo>
                          <a:pt x="339211" y="454657"/>
                          <a:pt x="294144" y="469294"/>
                          <a:pt x="246997" y="469294"/>
                        </a:cubicBezTo>
                        <a:cubicBezTo>
                          <a:pt x="124420" y="469294"/>
                          <a:pt x="24700" y="369574"/>
                          <a:pt x="24700" y="246997"/>
                        </a:cubicBezTo>
                        <a:close/>
                        <a:moveTo>
                          <a:pt x="600377" y="600377"/>
                        </a:moveTo>
                        <a:cubicBezTo>
                          <a:pt x="595706" y="605041"/>
                          <a:pt x="589507" y="607612"/>
                          <a:pt x="582913" y="607612"/>
                        </a:cubicBezTo>
                        <a:cubicBezTo>
                          <a:pt x="576318" y="607612"/>
                          <a:pt x="570119" y="605041"/>
                          <a:pt x="565449" y="600377"/>
                        </a:cubicBezTo>
                        <a:lnTo>
                          <a:pt x="455791" y="490714"/>
                        </a:lnTo>
                        <a:cubicBezTo>
                          <a:pt x="468295" y="479979"/>
                          <a:pt x="479979" y="468300"/>
                          <a:pt x="490714" y="455791"/>
                        </a:cubicBezTo>
                        <a:lnTo>
                          <a:pt x="600377" y="565454"/>
                        </a:lnTo>
                        <a:cubicBezTo>
                          <a:pt x="605041" y="570119"/>
                          <a:pt x="607612" y="576313"/>
                          <a:pt x="607612" y="582913"/>
                        </a:cubicBezTo>
                        <a:cubicBezTo>
                          <a:pt x="607612" y="589512"/>
                          <a:pt x="605041" y="595706"/>
                          <a:pt x="600377" y="600377"/>
                        </a:cubicBezTo>
                        <a:close/>
                      </a:path>
                    </a:pathLst>
                  </a:custGeom>
                  <a:solidFill>
                    <a:srgbClr val="2A506C"/>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7" name="Freeform: Shape 66">
                    <a:extLst>
                      <a:ext uri="{FF2B5EF4-FFF2-40B4-BE49-F238E27FC236}">
                        <a16:creationId xmlns:a16="http://schemas.microsoft.com/office/drawing/2014/main" id="{F0EE2807-DF79-43A8-B42D-562C528E3014}"/>
                      </a:ext>
                    </a:extLst>
                  </p:cNvPr>
                  <p:cNvSpPr/>
                  <p:nvPr/>
                </p:nvSpPr>
                <p:spPr>
                  <a:xfrm>
                    <a:off x="1194585" y="2838779"/>
                    <a:ext cx="395195" cy="395195"/>
                  </a:xfrm>
                  <a:custGeom>
                    <a:avLst/>
                    <a:gdLst>
                      <a:gd name="connsiteX0" fmla="*/ 395195 w 395195"/>
                      <a:gd name="connsiteY0" fmla="*/ 197598 h 395195"/>
                      <a:gd name="connsiteX1" fmla="*/ 197598 w 395195"/>
                      <a:gd name="connsiteY1" fmla="*/ 0 h 395195"/>
                      <a:gd name="connsiteX2" fmla="*/ 0 w 395195"/>
                      <a:gd name="connsiteY2" fmla="*/ 197598 h 395195"/>
                      <a:gd name="connsiteX3" fmla="*/ 197598 w 395195"/>
                      <a:gd name="connsiteY3" fmla="*/ 395195 h 395195"/>
                      <a:gd name="connsiteX4" fmla="*/ 395195 w 395195"/>
                      <a:gd name="connsiteY4" fmla="*/ 197598 h 395195"/>
                      <a:gd name="connsiteX5" fmla="*/ 197598 w 395195"/>
                      <a:gd name="connsiteY5" fmla="*/ 370495 h 395195"/>
                      <a:gd name="connsiteX6" fmla="*/ 24700 w 395195"/>
                      <a:gd name="connsiteY6" fmla="*/ 197598 h 395195"/>
                      <a:gd name="connsiteX7" fmla="*/ 197598 w 395195"/>
                      <a:gd name="connsiteY7" fmla="*/ 24700 h 395195"/>
                      <a:gd name="connsiteX8" fmla="*/ 370495 w 395195"/>
                      <a:gd name="connsiteY8" fmla="*/ 197598 h 395195"/>
                      <a:gd name="connsiteX9" fmla="*/ 197598 w 395195"/>
                      <a:gd name="connsiteY9" fmla="*/ 370495 h 3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95" h="395195">
                        <a:moveTo>
                          <a:pt x="395195" y="197598"/>
                        </a:moveTo>
                        <a:cubicBezTo>
                          <a:pt x="395195" y="88639"/>
                          <a:pt x="306556" y="0"/>
                          <a:pt x="197598" y="0"/>
                        </a:cubicBezTo>
                        <a:cubicBezTo>
                          <a:pt x="88639" y="0"/>
                          <a:pt x="0" y="88639"/>
                          <a:pt x="0" y="197598"/>
                        </a:cubicBezTo>
                        <a:cubicBezTo>
                          <a:pt x="0" y="306556"/>
                          <a:pt x="88639" y="395195"/>
                          <a:pt x="197598" y="395195"/>
                        </a:cubicBezTo>
                        <a:cubicBezTo>
                          <a:pt x="306556" y="395195"/>
                          <a:pt x="395195" y="306556"/>
                          <a:pt x="395195" y="197598"/>
                        </a:cubicBezTo>
                        <a:close/>
                        <a:moveTo>
                          <a:pt x="197598" y="370495"/>
                        </a:moveTo>
                        <a:cubicBezTo>
                          <a:pt x="102263" y="370495"/>
                          <a:pt x="24700" y="292932"/>
                          <a:pt x="24700" y="197598"/>
                        </a:cubicBezTo>
                        <a:cubicBezTo>
                          <a:pt x="24700" y="102263"/>
                          <a:pt x="102263" y="24700"/>
                          <a:pt x="197598" y="24700"/>
                        </a:cubicBezTo>
                        <a:cubicBezTo>
                          <a:pt x="292932" y="24700"/>
                          <a:pt x="370495" y="102263"/>
                          <a:pt x="370495" y="197598"/>
                        </a:cubicBezTo>
                        <a:cubicBezTo>
                          <a:pt x="370495" y="292932"/>
                          <a:pt x="292932" y="370495"/>
                          <a:pt x="197598" y="370495"/>
                        </a:cubicBezTo>
                        <a:close/>
                      </a:path>
                    </a:pathLst>
                  </a:custGeom>
                  <a:solidFill>
                    <a:srgbClr val="2A506C"/>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8" name="Freeform: Shape 67">
                    <a:extLst>
                      <a:ext uri="{FF2B5EF4-FFF2-40B4-BE49-F238E27FC236}">
                        <a16:creationId xmlns:a16="http://schemas.microsoft.com/office/drawing/2014/main" id="{C3C06333-FA90-4757-A05C-FF755CDA69AF}"/>
                      </a:ext>
                    </a:extLst>
                  </p:cNvPr>
                  <p:cNvSpPr/>
                  <p:nvPr/>
                </p:nvSpPr>
                <p:spPr>
                  <a:xfrm>
                    <a:off x="1379833" y="2888178"/>
                    <a:ext cx="151574" cy="111968"/>
                  </a:xfrm>
                  <a:custGeom>
                    <a:avLst/>
                    <a:gdLst>
                      <a:gd name="connsiteX0" fmla="*/ 143648 w 151574"/>
                      <a:gd name="connsiteY0" fmla="*/ 111144 h 111968"/>
                      <a:gd name="connsiteX1" fmla="*/ 150750 w 151574"/>
                      <a:gd name="connsiteY1" fmla="*/ 95185 h 111968"/>
                      <a:gd name="connsiteX2" fmla="*/ 97197 w 151574"/>
                      <a:gd name="connsiteY2" fmla="*/ 26750 h 111968"/>
                      <a:gd name="connsiteX3" fmla="*/ 12350 w 151574"/>
                      <a:gd name="connsiteY3" fmla="*/ 0 h 111968"/>
                      <a:gd name="connsiteX4" fmla="*/ 0 w 151574"/>
                      <a:gd name="connsiteY4" fmla="*/ 12350 h 111968"/>
                      <a:gd name="connsiteX5" fmla="*/ 12350 w 151574"/>
                      <a:gd name="connsiteY5" fmla="*/ 24700 h 111968"/>
                      <a:gd name="connsiteX6" fmla="*/ 127691 w 151574"/>
                      <a:gd name="connsiteY6" fmla="*/ 104043 h 111968"/>
                      <a:gd name="connsiteX7" fmla="*/ 139225 w 151574"/>
                      <a:gd name="connsiteY7" fmla="*/ 111969 h 111968"/>
                      <a:gd name="connsiteX8" fmla="*/ 143648 w 151574"/>
                      <a:gd name="connsiteY8" fmla="*/ 111144 h 1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4" h="111968">
                        <a:moveTo>
                          <a:pt x="143648" y="111144"/>
                        </a:moveTo>
                        <a:cubicBezTo>
                          <a:pt x="150017" y="108698"/>
                          <a:pt x="153196" y="101553"/>
                          <a:pt x="150750" y="95185"/>
                        </a:cubicBezTo>
                        <a:cubicBezTo>
                          <a:pt x="140113" y="67504"/>
                          <a:pt x="121598" y="43842"/>
                          <a:pt x="97197" y="26750"/>
                        </a:cubicBezTo>
                        <a:cubicBezTo>
                          <a:pt x="72222" y="9248"/>
                          <a:pt x="42882" y="0"/>
                          <a:pt x="12350" y="0"/>
                        </a:cubicBezTo>
                        <a:cubicBezTo>
                          <a:pt x="5529" y="0"/>
                          <a:pt x="0" y="5529"/>
                          <a:pt x="0" y="12350"/>
                        </a:cubicBezTo>
                        <a:cubicBezTo>
                          <a:pt x="0" y="19171"/>
                          <a:pt x="5529" y="24700"/>
                          <a:pt x="12350" y="24700"/>
                        </a:cubicBezTo>
                        <a:cubicBezTo>
                          <a:pt x="63105" y="24700"/>
                          <a:pt x="109460" y="56582"/>
                          <a:pt x="127691" y="104043"/>
                        </a:cubicBezTo>
                        <a:cubicBezTo>
                          <a:pt x="129582" y="108954"/>
                          <a:pt x="134261" y="111969"/>
                          <a:pt x="139225" y="111969"/>
                        </a:cubicBezTo>
                        <a:cubicBezTo>
                          <a:pt x="140697" y="111969"/>
                          <a:pt x="142192" y="111703"/>
                          <a:pt x="143648" y="111144"/>
                        </a:cubicBezTo>
                        <a:close/>
                      </a:path>
                    </a:pathLst>
                  </a:custGeom>
                  <a:solidFill>
                    <a:schemeClr val="tx1">
                      <a:lumMod val="65000"/>
                      <a:lumOff val="35000"/>
                    </a:schemeClr>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9" name="Freeform: Shape 68">
                    <a:extLst>
                      <a:ext uri="{FF2B5EF4-FFF2-40B4-BE49-F238E27FC236}">
                        <a16:creationId xmlns:a16="http://schemas.microsoft.com/office/drawing/2014/main" id="{D4E0B010-1706-42C1-8A41-2FB6774BFF3B}"/>
                      </a:ext>
                    </a:extLst>
                  </p:cNvPr>
                  <p:cNvSpPr/>
                  <p:nvPr/>
                </p:nvSpPr>
                <p:spPr>
                  <a:xfrm>
                    <a:off x="1515681" y="3024027"/>
                    <a:ext cx="24699" cy="24699"/>
                  </a:xfrm>
                  <a:custGeom>
                    <a:avLst/>
                    <a:gdLst>
                      <a:gd name="connsiteX0" fmla="*/ 12350 w 24699"/>
                      <a:gd name="connsiteY0" fmla="*/ 0 h 24699"/>
                      <a:gd name="connsiteX1" fmla="*/ 0 w 24699"/>
                      <a:gd name="connsiteY1" fmla="*/ 12350 h 24699"/>
                      <a:gd name="connsiteX2" fmla="*/ 12350 w 24699"/>
                      <a:gd name="connsiteY2" fmla="*/ 24700 h 24699"/>
                      <a:gd name="connsiteX3" fmla="*/ 24700 w 24699"/>
                      <a:gd name="connsiteY3" fmla="*/ 12350 h 24699"/>
                      <a:gd name="connsiteX4" fmla="*/ 12350 w 24699"/>
                      <a:gd name="connsiteY4" fmla="*/ 0 h 2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9" h="24699">
                        <a:moveTo>
                          <a:pt x="12350" y="0"/>
                        </a:moveTo>
                        <a:cubicBezTo>
                          <a:pt x="5533" y="0"/>
                          <a:pt x="0" y="5533"/>
                          <a:pt x="0" y="12350"/>
                        </a:cubicBezTo>
                        <a:cubicBezTo>
                          <a:pt x="0" y="19167"/>
                          <a:pt x="5533" y="24700"/>
                          <a:pt x="12350" y="24700"/>
                        </a:cubicBezTo>
                        <a:cubicBezTo>
                          <a:pt x="19167" y="24700"/>
                          <a:pt x="24700" y="19167"/>
                          <a:pt x="24700" y="12350"/>
                        </a:cubicBezTo>
                        <a:cubicBezTo>
                          <a:pt x="24700" y="5533"/>
                          <a:pt x="19167" y="0"/>
                          <a:pt x="12350" y="0"/>
                        </a:cubicBezTo>
                        <a:close/>
                      </a:path>
                    </a:pathLst>
                  </a:custGeom>
                  <a:solidFill>
                    <a:schemeClr val="tx1">
                      <a:lumMod val="65000"/>
                      <a:lumOff val="35000"/>
                    </a:schemeClr>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33" name="Group 32">
                  <a:extLst>
                    <a:ext uri="{FF2B5EF4-FFF2-40B4-BE49-F238E27FC236}">
                      <a16:creationId xmlns:a16="http://schemas.microsoft.com/office/drawing/2014/main" id="{181E04F6-7B4A-4DAA-9623-85AA2FACCA61}"/>
                    </a:ext>
                  </a:extLst>
                </p:cNvPr>
                <p:cNvGrpSpPr/>
                <p:nvPr/>
              </p:nvGrpSpPr>
              <p:grpSpPr>
                <a:xfrm>
                  <a:off x="3419691" y="2847251"/>
                  <a:ext cx="465280" cy="465280"/>
                  <a:chOff x="3429936" y="2847251"/>
                  <a:chExt cx="465280" cy="465280"/>
                </a:xfrm>
              </p:grpSpPr>
              <p:sp>
                <p:nvSpPr>
                  <p:cNvPr id="52" name="Freeform: Shape 51">
                    <a:extLst>
                      <a:ext uri="{FF2B5EF4-FFF2-40B4-BE49-F238E27FC236}">
                        <a16:creationId xmlns:a16="http://schemas.microsoft.com/office/drawing/2014/main" id="{D791D13D-282F-4B10-8623-45D6F1B43A7F}"/>
                      </a:ext>
                    </a:extLst>
                  </p:cNvPr>
                  <p:cNvSpPr/>
                  <p:nvPr/>
                </p:nvSpPr>
                <p:spPr>
                  <a:xfrm>
                    <a:off x="3429936" y="2847251"/>
                    <a:ext cx="465280" cy="465280"/>
                  </a:xfrm>
                  <a:custGeom>
                    <a:avLst/>
                    <a:gdLst>
                      <a:gd name="connsiteX0" fmla="*/ 0 w 4876800"/>
                      <a:gd name="connsiteY0" fmla="*/ 0 h 4876800"/>
                      <a:gd name="connsiteX1" fmla="*/ 0 w 4876800"/>
                      <a:gd name="connsiteY1" fmla="*/ 4876800 h 4876800"/>
                      <a:gd name="connsiteX2" fmla="*/ 4876800 w 4876800"/>
                      <a:gd name="connsiteY2" fmla="*/ 4876800 h 4876800"/>
                      <a:gd name="connsiteX3" fmla="*/ 4876800 w 4876800"/>
                      <a:gd name="connsiteY3" fmla="*/ 0 h 4876800"/>
                      <a:gd name="connsiteX4" fmla="*/ 0 w 4876800"/>
                      <a:gd name="connsiteY4" fmla="*/ 0 h 4876800"/>
                      <a:gd name="connsiteX5" fmla="*/ 4591050 w 4876800"/>
                      <a:gd name="connsiteY5" fmla="*/ 4591050 h 4876800"/>
                      <a:gd name="connsiteX6" fmla="*/ 285750 w 4876800"/>
                      <a:gd name="connsiteY6" fmla="*/ 4591050 h 4876800"/>
                      <a:gd name="connsiteX7" fmla="*/ 285750 w 4876800"/>
                      <a:gd name="connsiteY7" fmla="*/ 285750 h 4876800"/>
                      <a:gd name="connsiteX8" fmla="*/ 4591050 w 4876800"/>
                      <a:gd name="connsiteY8" fmla="*/ 285750 h 4876800"/>
                      <a:gd name="connsiteX9" fmla="*/ 4591050 w 4876800"/>
                      <a:gd name="connsiteY9"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4876800">
                        <a:moveTo>
                          <a:pt x="0" y="0"/>
                        </a:moveTo>
                        <a:lnTo>
                          <a:pt x="0" y="4876800"/>
                        </a:lnTo>
                        <a:lnTo>
                          <a:pt x="4876800" y="4876800"/>
                        </a:lnTo>
                        <a:lnTo>
                          <a:pt x="4876800" y="0"/>
                        </a:lnTo>
                        <a:lnTo>
                          <a:pt x="0" y="0"/>
                        </a:lnTo>
                        <a:close/>
                        <a:moveTo>
                          <a:pt x="4591050" y="4591050"/>
                        </a:moveTo>
                        <a:lnTo>
                          <a:pt x="285750" y="4591050"/>
                        </a:lnTo>
                        <a:lnTo>
                          <a:pt x="285750" y="285750"/>
                        </a:lnTo>
                        <a:lnTo>
                          <a:pt x="4591050" y="285750"/>
                        </a:lnTo>
                        <a:lnTo>
                          <a:pt x="4591050" y="459105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3" name="Freeform: Shape 52">
                    <a:extLst>
                      <a:ext uri="{FF2B5EF4-FFF2-40B4-BE49-F238E27FC236}">
                        <a16:creationId xmlns:a16="http://schemas.microsoft.com/office/drawing/2014/main" id="{D9DADB04-94FA-4093-A08C-40EB707C5A33}"/>
                      </a:ext>
                    </a:extLst>
                  </p:cNvPr>
                  <p:cNvSpPr/>
                  <p:nvPr/>
                </p:nvSpPr>
                <p:spPr>
                  <a:xfrm>
                    <a:off x="3484461" y="2901776"/>
                    <a:ext cx="356230" cy="356230"/>
                  </a:xfrm>
                  <a:custGeom>
                    <a:avLst/>
                    <a:gdLst>
                      <a:gd name="connsiteX0" fmla="*/ 0 w 3733800"/>
                      <a:gd name="connsiteY0" fmla="*/ 0 h 3733800"/>
                      <a:gd name="connsiteX1" fmla="*/ 0 w 3733800"/>
                      <a:gd name="connsiteY1" fmla="*/ 3733800 h 3733800"/>
                      <a:gd name="connsiteX2" fmla="*/ 3733800 w 3733800"/>
                      <a:gd name="connsiteY2" fmla="*/ 3733800 h 3733800"/>
                      <a:gd name="connsiteX3" fmla="*/ 3733800 w 3733800"/>
                      <a:gd name="connsiteY3" fmla="*/ 0 h 3733800"/>
                      <a:gd name="connsiteX4" fmla="*/ 0 w 3733800"/>
                      <a:gd name="connsiteY4" fmla="*/ 0 h 3733800"/>
                      <a:gd name="connsiteX5" fmla="*/ 2675125 w 3733800"/>
                      <a:gd name="connsiteY5" fmla="*/ 2773175 h 3733800"/>
                      <a:gd name="connsiteX6" fmla="*/ 1058675 w 3733800"/>
                      <a:gd name="connsiteY6" fmla="*/ 2773175 h 3733800"/>
                      <a:gd name="connsiteX7" fmla="*/ 152400 w 3733800"/>
                      <a:gd name="connsiteY7" fmla="*/ 1866900 h 3733800"/>
                      <a:gd name="connsiteX8" fmla="*/ 1058675 w 3733800"/>
                      <a:gd name="connsiteY8" fmla="*/ 960625 h 3733800"/>
                      <a:gd name="connsiteX9" fmla="*/ 2675125 w 3733800"/>
                      <a:gd name="connsiteY9" fmla="*/ 960625 h 3733800"/>
                      <a:gd name="connsiteX10" fmla="*/ 3581400 w 3733800"/>
                      <a:gd name="connsiteY10" fmla="*/ 1866900 h 3733800"/>
                      <a:gd name="connsiteX11" fmla="*/ 2675125 w 3733800"/>
                      <a:gd name="connsiteY11" fmla="*/ 2773175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3800" h="3733800">
                        <a:moveTo>
                          <a:pt x="0" y="0"/>
                        </a:moveTo>
                        <a:lnTo>
                          <a:pt x="0" y="3733800"/>
                        </a:lnTo>
                        <a:lnTo>
                          <a:pt x="3733800" y="3733800"/>
                        </a:lnTo>
                        <a:lnTo>
                          <a:pt x="3733800" y="0"/>
                        </a:lnTo>
                        <a:lnTo>
                          <a:pt x="0" y="0"/>
                        </a:lnTo>
                        <a:close/>
                        <a:moveTo>
                          <a:pt x="2675125" y="2773175"/>
                        </a:moveTo>
                        <a:cubicBezTo>
                          <a:pt x="2228755" y="3219545"/>
                          <a:pt x="1505045" y="3219545"/>
                          <a:pt x="1058675" y="2773175"/>
                        </a:cubicBezTo>
                        <a:lnTo>
                          <a:pt x="152400" y="1866900"/>
                        </a:lnTo>
                        <a:lnTo>
                          <a:pt x="1058675" y="960625"/>
                        </a:lnTo>
                        <a:cubicBezTo>
                          <a:pt x="1505045" y="514255"/>
                          <a:pt x="2228755" y="514255"/>
                          <a:pt x="2675125" y="960625"/>
                        </a:cubicBezTo>
                        <a:lnTo>
                          <a:pt x="3581400" y="1866900"/>
                        </a:lnTo>
                        <a:lnTo>
                          <a:pt x="2675125" y="2773175"/>
                        </a:lnTo>
                        <a:close/>
                      </a:path>
                    </a:pathLst>
                  </a:custGeom>
                  <a:solidFill>
                    <a:srgbClr val="FFD966"/>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54" name="Group 53">
                    <a:extLst>
                      <a:ext uri="{FF2B5EF4-FFF2-40B4-BE49-F238E27FC236}">
                        <a16:creationId xmlns:a16="http://schemas.microsoft.com/office/drawing/2014/main" id="{E2B2B7D4-FB79-4A3C-8BA0-B4B915AE34B2}"/>
                      </a:ext>
                    </a:extLst>
                  </p:cNvPr>
                  <p:cNvGrpSpPr/>
                  <p:nvPr/>
                </p:nvGrpSpPr>
                <p:grpSpPr>
                  <a:xfrm>
                    <a:off x="3585332" y="3002647"/>
                    <a:ext cx="154488" cy="154488"/>
                    <a:chOff x="3585332" y="3002647"/>
                    <a:chExt cx="154488" cy="154488"/>
                  </a:xfrm>
                </p:grpSpPr>
                <p:sp>
                  <p:nvSpPr>
                    <p:cNvPr id="55" name="Freeform: Shape 54">
                      <a:extLst>
                        <a:ext uri="{FF2B5EF4-FFF2-40B4-BE49-F238E27FC236}">
                          <a16:creationId xmlns:a16="http://schemas.microsoft.com/office/drawing/2014/main" id="{C5D45FBF-CFAB-4D19-AB2E-32A2572B5F9F}"/>
                        </a:ext>
                      </a:extLst>
                    </p:cNvPr>
                    <p:cNvSpPr/>
                    <p:nvPr/>
                  </p:nvSpPr>
                  <p:spPr>
                    <a:xfrm>
                      <a:off x="3650052" y="3002647"/>
                      <a:ext cx="51141" cy="49981"/>
                    </a:xfrm>
                    <a:custGeom>
                      <a:avLst/>
                      <a:gdLst>
                        <a:gd name="connsiteX0" fmla="*/ 131274 w 536028"/>
                        <a:gd name="connsiteY0" fmla="*/ 0 h 523875"/>
                        <a:gd name="connsiteX1" fmla="*/ 0 w 536028"/>
                        <a:gd name="connsiteY1" fmla="*/ 10754 h 523875"/>
                        <a:gd name="connsiteX2" fmla="*/ 296247 w 536028"/>
                        <a:gd name="connsiteY2" fmla="*/ 523875 h 523875"/>
                        <a:gd name="connsiteX3" fmla="*/ 536029 w 536028"/>
                        <a:gd name="connsiteY3" fmla="*/ 108556 h 523875"/>
                        <a:gd name="connsiteX4" fmla="*/ 131274 w 536028"/>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8" h="523875">
                          <a:moveTo>
                            <a:pt x="131274" y="0"/>
                          </a:moveTo>
                          <a:cubicBezTo>
                            <a:pt x="86554" y="0"/>
                            <a:pt x="42739" y="3781"/>
                            <a:pt x="0" y="10754"/>
                          </a:cubicBezTo>
                          <a:lnTo>
                            <a:pt x="296247" y="523875"/>
                          </a:lnTo>
                          <a:lnTo>
                            <a:pt x="536029" y="108556"/>
                          </a:lnTo>
                          <a:cubicBezTo>
                            <a:pt x="416938" y="39643"/>
                            <a:pt x="278778" y="0"/>
                            <a:pt x="131274" y="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6" name="Freeform: Shape 55">
                      <a:extLst>
                        <a:ext uri="{FF2B5EF4-FFF2-40B4-BE49-F238E27FC236}">
                          <a16:creationId xmlns:a16="http://schemas.microsoft.com/office/drawing/2014/main" id="{BD86E2DC-4A43-4709-89F3-3E2AB76514B2}"/>
                        </a:ext>
                      </a:extLst>
                    </p:cNvPr>
                    <p:cNvSpPr/>
                    <p:nvPr/>
                  </p:nvSpPr>
                  <p:spPr>
                    <a:xfrm>
                      <a:off x="3678316" y="3107154"/>
                      <a:ext cx="56539" cy="39624"/>
                    </a:xfrm>
                    <a:custGeom>
                      <a:avLst/>
                      <a:gdLst>
                        <a:gd name="connsiteX0" fmla="*/ 0 w 592607"/>
                        <a:gd name="connsiteY0" fmla="*/ 0 h 415318"/>
                        <a:gd name="connsiteX1" fmla="*/ 239782 w 592607"/>
                        <a:gd name="connsiteY1" fmla="*/ 415319 h 415318"/>
                        <a:gd name="connsiteX2" fmla="*/ 592607 w 592607"/>
                        <a:gd name="connsiteY2" fmla="*/ 0 h 415318"/>
                        <a:gd name="connsiteX3" fmla="*/ 0 w 592607"/>
                        <a:gd name="connsiteY3" fmla="*/ 0 h 415318"/>
                      </a:gdLst>
                      <a:ahLst/>
                      <a:cxnLst>
                        <a:cxn ang="0">
                          <a:pos x="connsiteX0" y="connsiteY0"/>
                        </a:cxn>
                        <a:cxn ang="0">
                          <a:pos x="connsiteX1" y="connsiteY1"/>
                        </a:cxn>
                        <a:cxn ang="0">
                          <a:pos x="connsiteX2" y="connsiteY2"/>
                        </a:cxn>
                        <a:cxn ang="0">
                          <a:pos x="connsiteX3" y="connsiteY3"/>
                        </a:cxn>
                      </a:cxnLst>
                      <a:rect l="l" t="t" r="r" b="b"/>
                      <a:pathLst>
                        <a:path w="592607" h="415318">
                          <a:moveTo>
                            <a:pt x="0" y="0"/>
                          </a:moveTo>
                          <a:lnTo>
                            <a:pt x="239782" y="415319"/>
                          </a:lnTo>
                          <a:cubicBezTo>
                            <a:pt x="400488" y="322326"/>
                            <a:pt x="526256" y="175803"/>
                            <a:pt x="592607" y="0"/>
                          </a:cubicBezTo>
                          <a:lnTo>
                            <a:pt x="0"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7" name="Freeform: Shape 56">
                      <a:extLst>
                        <a:ext uri="{FF2B5EF4-FFF2-40B4-BE49-F238E27FC236}">
                          <a16:creationId xmlns:a16="http://schemas.microsoft.com/office/drawing/2014/main" id="{68C00AB9-8AFA-4DE7-B788-7B78E85C88D0}"/>
                        </a:ext>
                      </a:extLst>
                    </p:cNvPr>
                    <p:cNvSpPr/>
                    <p:nvPr/>
                  </p:nvSpPr>
                  <p:spPr>
                    <a:xfrm>
                      <a:off x="3694056" y="3030935"/>
                      <a:ext cx="45764" cy="48956"/>
                    </a:xfrm>
                    <a:custGeom>
                      <a:avLst/>
                      <a:gdLst>
                        <a:gd name="connsiteX0" fmla="*/ 296256 w 479669"/>
                        <a:gd name="connsiteY0" fmla="*/ 0 h 513130"/>
                        <a:gd name="connsiteX1" fmla="*/ 0 w 479669"/>
                        <a:gd name="connsiteY1" fmla="*/ 513131 h 513130"/>
                        <a:gd name="connsiteX2" fmla="*/ 479670 w 479669"/>
                        <a:gd name="connsiteY2" fmla="*/ 513131 h 513130"/>
                        <a:gd name="connsiteX3" fmla="*/ 296256 w 479669"/>
                        <a:gd name="connsiteY3" fmla="*/ 0 h 513130"/>
                      </a:gdLst>
                      <a:ahLst/>
                      <a:cxnLst>
                        <a:cxn ang="0">
                          <a:pos x="connsiteX0" y="connsiteY0"/>
                        </a:cxn>
                        <a:cxn ang="0">
                          <a:pos x="connsiteX1" y="connsiteY1"/>
                        </a:cxn>
                        <a:cxn ang="0">
                          <a:pos x="connsiteX2" y="connsiteY2"/>
                        </a:cxn>
                        <a:cxn ang="0">
                          <a:pos x="connsiteX3" y="connsiteY3"/>
                        </a:cxn>
                      </a:cxnLst>
                      <a:rect l="l" t="t" r="r" b="b"/>
                      <a:pathLst>
                        <a:path w="479669" h="513130">
                          <a:moveTo>
                            <a:pt x="296256" y="0"/>
                          </a:moveTo>
                          <a:lnTo>
                            <a:pt x="0" y="513131"/>
                          </a:lnTo>
                          <a:lnTo>
                            <a:pt x="479670" y="513131"/>
                          </a:lnTo>
                          <a:cubicBezTo>
                            <a:pt x="479670" y="318354"/>
                            <a:pt x="410851" y="139675"/>
                            <a:pt x="296256" y="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8" name="Freeform: Shape 57">
                      <a:extLst>
                        <a:ext uri="{FF2B5EF4-FFF2-40B4-BE49-F238E27FC236}">
                          <a16:creationId xmlns:a16="http://schemas.microsoft.com/office/drawing/2014/main" id="{56D81DC4-72D1-40C9-A521-67CAEB5DF297}"/>
                        </a:ext>
                      </a:extLst>
                    </p:cNvPr>
                    <p:cNvSpPr/>
                    <p:nvPr/>
                  </p:nvSpPr>
                  <p:spPr>
                    <a:xfrm>
                      <a:off x="3623960" y="3107154"/>
                      <a:ext cx="51141" cy="49981"/>
                    </a:xfrm>
                    <a:custGeom>
                      <a:avLst/>
                      <a:gdLst>
                        <a:gd name="connsiteX0" fmla="*/ 239782 w 536029"/>
                        <a:gd name="connsiteY0" fmla="*/ 0 h 523875"/>
                        <a:gd name="connsiteX1" fmla="*/ 0 w 536029"/>
                        <a:gd name="connsiteY1" fmla="*/ 415319 h 523875"/>
                        <a:gd name="connsiteX2" fmla="*/ 404755 w 536029"/>
                        <a:gd name="connsiteY2" fmla="*/ 523875 h 523875"/>
                        <a:gd name="connsiteX3" fmla="*/ 536029 w 536029"/>
                        <a:gd name="connsiteY3" fmla="*/ 513121 h 523875"/>
                        <a:gd name="connsiteX4" fmla="*/ 239782 w 536029"/>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9" h="523875">
                          <a:moveTo>
                            <a:pt x="239782" y="0"/>
                          </a:moveTo>
                          <a:lnTo>
                            <a:pt x="0" y="415319"/>
                          </a:lnTo>
                          <a:cubicBezTo>
                            <a:pt x="119091" y="484232"/>
                            <a:pt x="257251" y="523875"/>
                            <a:pt x="404755" y="523875"/>
                          </a:cubicBezTo>
                          <a:cubicBezTo>
                            <a:pt x="449475" y="523875"/>
                            <a:pt x="493290" y="520094"/>
                            <a:pt x="536029" y="513121"/>
                          </a:cubicBezTo>
                          <a:lnTo>
                            <a:pt x="239782"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9" name="Freeform: Shape 58">
                      <a:extLst>
                        <a:ext uri="{FF2B5EF4-FFF2-40B4-BE49-F238E27FC236}">
                          <a16:creationId xmlns:a16="http://schemas.microsoft.com/office/drawing/2014/main" id="{85DD4137-188D-4387-827A-031F045EE450}"/>
                        </a:ext>
                      </a:extLst>
                    </p:cNvPr>
                    <p:cNvSpPr/>
                    <p:nvPr/>
                  </p:nvSpPr>
                  <p:spPr>
                    <a:xfrm>
                      <a:off x="3585332" y="3079891"/>
                      <a:ext cx="45764" cy="48956"/>
                    </a:xfrm>
                    <a:custGeom>
                      <a:avLst/>
                      <a:gdLst>
                        <a:gd name="connsiteX0" fmla="*/ 0 w 479669"/>
                        <a:gd name="connsiteY0" fmla="*/ 0 h 513130"/>
                        <a:gd name="connsiteX1" fmla="*/ 183413 w 479669"/>
                        <a:gd name="connsiteY1" fmla="*/ 513131 h 513130"/>
                        <a:gd name="connsiteX2" fmla="*/ 479669 w 479669"/>
                        <a:gd name="connsiteY2" fmla="*/ 0 h 513130"/>
                        <a:gd name="connsiteX3" fmla="*/ 0 w 479669"/>
                        <a:gd name="connsiteY3" fmla="*/ 0 h 513130"/>
                      </a:gdLst>
                      <a:ahLst/>
                      <a:cxnLst>
                        <a:cxn ang="0">
                          <a:pos x="connsiteX0" y="connsiteY0"/>
                        </a:cxn>
                        <a:cxn ang="0">
                          <a:pos x="connsiteX1" y="connsiteY1"/>
                        </a:cxn>
                        <a:cxn ang="0">
                          <a:pos x="connsiteX2" y="connsiteY2"/>
                        </a:cxn>
                        <a:cxn ang="0">
                          <a:pos x="connsiteX3" y="connsiteY3"/>
                        </a:cxn>
                      </a:cxnLst>
                      <a:rect l="l" t="t" r="r" b="b"/>
                      <a:pathLst>
                        <a:path w="479669" h="513130">
                          <a:moveTo>
                            <a:pt x="0" y="0"/>
                          </a:moveTo>
                          <a:cubicBezTo>
                            <a:pt x="0" y="194777"/>
                            <a:pt x="68818" y="373456"/>
                            <a:pt x="183413" y="513131"/>
                          </a:cubicBezTo>
                          <a:lnTo>
                            <a:pt x="479669" y="0"/>
                          </a:lnTo>
                          <a:lnTo>
                            <a:pt x="0"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83BDFE3A-3C67-415B-A974-51C9204CFD46}"/>
                        </a:ext>
                      </a:extLst>
                    </p:cNvPr>
                    <p:cNvSpPr/>
                    <p:nvPr/>
                  </p:nvSpPr>
                  <p:spPr>
                    <a:xfrm>
                      <a:off x="3590297" y="3013004"/>
                      <a:ext cx="56539" cy="39624"/>
                    </a:xfrm>
                    <a:custGeom>
                      <a:avLst/>
                      <a:gdLst>
                        <a:gd name="connsiteX0" fmla="*/ 352825 w 592607"/>
                        <a:gd name="connsiteY0" fmla="*/ 0 h 415318"/>
                        <a:gd name="connsiteX1" fmla="*/ 0 w 592607"/>
                        <a:gd name="connsiteY1" fmla="*/ 415319 h 415318"/>
                        <a:gd name="connsiteX2" fmla="*/ 592607 w 592607"/>
                        <a:gd name="connsiteY2" fmla="*/ 415319 h 415318"/>
                        <a:gd name="connsiteX3" fmla="*/ 352825 w 592607"/>
                        <a:gd name="connsiteY3" fmla="*/ 0 h 415318"/>
                      </a:gdLst>
                      <a:ahLst/>
                      <a:cxnLst>
                        <a:cxn ang="0">
                          <a:pos x="connsiteX0" y="connsiteY0"/>
                        </a:cxn>
                        <a:cxn ang="0">
                          <a:pos x="connsiteX1" y="connsiteY1"/>
                        </a:cxn>
                        <a:cxn ang="0">
                          <a:pos x="connsiteX2" y="connsiteY2"/>
                        </a:cxn>
                        <a:cxn ang="0">
                          <a:pos x="connsiteX3" y="connsiteY3"/>
                        </a:cxn>
                      </a:cxnLst>
                      <a:rect l="l" t="t" r="r" b="b"/>
                      <a:pathLst>
                        <a:path w="592607" h="415318">
                          <a:moveTo>
                            <a:pt x="352825" y="0"/>
                          </a:moveTo>
                          <a:cubicBezTo>
                            <a:pt x="192119" y="92983"/>
                            <a:pt x="66351" y="239506"/>
                            <a:pt x="0" y="415319"/>
                          </a:cubicBezTo>
                          <a:lnTo>
                            <a:pt x="592607" y="415319"/>
                          </a:lnTo>
                          <a:lnTo>
                            <a:pt x="352825"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34" name="Group 33">
                  <a:extLst>
                    <a:ext uri="{FF2B5EF4-FFF2-40B4-BE49-F238E27FC236}">
                      <a16:creationId xmlns:a16="http://schemas.microsoft.com/office/drawing/2014/main" id="{74E32610-2EBE-4932-86D2-197356DE0B4F}"/>
                    </a:ext>
                  </a:extLst>
                </p:cNvPr>
                <p:cNvGrpSpPr/>
                <p:nvPr/>
              </p:nvGrpSpPr>
              <p:grpSpPr>
                <a:xfrm>
                  <a:off x="5708101" y="2847253"/>
                  <a:ext cx="377658" cy="490400"/>
                  <a:chOff x="5679257" y="2703712"/>
                  <a:chExt cx="517653" cy="672187"/>
                </a:xfrm>
              </p:grpSpPr>
              <p:sp>
                <p:nvSpPr>
                  <p:cNvPr id="48" name="Rectangle 47">
                    <a:extLst>
                      <a:ext uri="{FF2B5EF4-FFF2-40B4-BE49-F238E27FC236}">
                        <a16:creationId xmlns:a16="http://schemas.microsoft.com/office/drawing/2014/main" id="{346F1307-8B1E-4235-96AD-ADE900767EAC}"/>
                      </a:ext>
                    </a:extLst>
                  </p:cNvPr>
                  <p:cNvSpPr/>
                  <p:nvPr/>
                </p:nvSpPr>
                <p:spPr>
                  <a:xfrm>
                    <a:off x="5760917" y="2789500"/>
                    <a:ext cx="354345" cy="500615"/>
                  </a:xfrm>
                  <a:prstGeom prst="rect">
                    <a:avLst/>
                  </a:pr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49" name="Group 48">
                    <a:extLst>
                      <a:ext uri="{FF2B5EF4-FFF2-40B4-BE49-F238E27FC236}">
                        <a16:creationId xmlns:a16="http://schemas.microsoft.com/office/drawing/2014/main" id="{3BBE992B-D304-445A-BDB8-391AA00F0D90}"/>
                      </a:ext>
                    </a:extLst>
                  </p:cNvPr>
                  <p:cNvGrpSpPr/>
                  <p:nvPr/>
                </p:nvGrpSpPr>
                <p:grpSpPr>
                  <a:xfrm>
                    <a:off x="5679257" y="2703712"/>
                    <a:ext cx="517653" cy="672187"/>
                    <a:chOff x="8716729" y="3080186"/>
                    <a:chExt cx="1718557" cy="2231593"/>
                  </a:xfrm>
                  <a:solidFill>
                    <a:srgbClr val="595959"/>
                  </a:solidFill>
                </p:grpSpPr>
                <p:pic>
                  <p:nvPicPr>
                    <p:cNvPr id="50" name="Graphic 82">
                      <a:extLst>
                        <a:ext uri="{FF2B5EF4-FFF2-40B4-BE49-F238E27FC236}">
                          <a16:creationId xmlns:a16="http://schemas.microsoft.com/office/drawing/2014/main" id="{3B373634-5C96-46BF-8F7F-65DF595BF83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flipH="1">
                      <a:off x="9138878" y="3764827"/>
                      <a:ext cx="925734" cy="925734"/>
                    </a:xfrm>
                    <a:prstGeom prst="rect">
                      <a:avLst/>
                    </a:prstGeom>
                  </p:spPr>
                </p:pic>
                <p:sp>
                  <p:nvSpPr>
                    <p:cNvPr id="51" name="Freeform: Shape 50">
                      <a:extLst>
                        <a:ext uri="{FF2B5EF4-FFF2-40B4-BE49-F238E27FC236}">
                          <a16:creationId xmlns:a16="http://schemas.microsoft.com/office/drawing/2014/main" id="{A40601F5-7481-444A-8132-64F6981F7730}"/>
                        </a:ext>
                      </a:extLst>
                    </p:cNvPr>
                    <p:cNvSpPr/>
                    <p:nvPr/>
                  </p:nvSpPr>
                  <p:spPr>
                    <a:xfrm>
                      <a:off x="8716729" y="3080186"/>
                      <a:ext cx="1718557" cy="2231593"/>
                    </a:xfrm>
                    <a:custGeom>
                      <a:avLst/>
                      <a:gdLst>
                        <a:gd name="connsiteX0" fmla="*/ 1399280 w 1718557"/>
                        <a:gd name="connsiteY0" fmla="*/ 0 h 2231593"/>
                        <a:gd name="connsiteX1" fmla="*/ 0 w 1718557"/>
                        <a:gd name="connsiteY1" fmla="*/ 0 h 2231593"/>
                        <a:gd name="connsiteX2" fmla="*/ 0 w 1718557"/>
                        <a:gd name="connsiteY2" fmla="*/ 2231593 h 2231593"/>
                        <a:gd name="connsiteX3" fmla="*/ 1718558 w 1718557"/>
                        <a:gd name="connsiteY3" fmla="*/ 2231593 h 2231593"/>
                        <a:gd name="connsiteX4" fmla="*/ 1718558 w 1718557"/>
                        <a:gd name="connsiteY4" fmla="*/ 309553 h 2231593"/>
                        <a:gd name="connsiteX5" fmla="*/ 1399280 w 1718557"/>
                        <a:gd name="connsiteY5" fmla="*/ 0 h 2231593"/>
                        <a:gd name="connsiteX6" fmla="*/ 1570015 w 1718557"/>
                        <a:gd name="connsiteY6" fmla="*/ 2082956 h 2231593"/>
                        <a:gd name="connsiteX7" fmla="*/ 148580 w 1718557"/>
                        <a:gd name="connsiteY7" fmla="*/ 2082956 h 2231593"/>
                        <a:gd name="connsiteX8" fmla="*/ 148580 w 1718557"/>
                        <a:gd name="connsiteY8" fmla="*/ 148590 h 2231593"/>
                        <a:gd name="connsiteX9" fmla="*/ 1322718 w 1718557"/>
                        <a:gd name="connsiteY9" fmla="*/ 148590 h 2231593"/>
                        <a:gd name="connsiteX10" fmla="*/ 1322718 w 1718557"/>
                        <a:gd name="connsiteY10" fmla="*/ 384334 h 2231593"/>
                        <a:gd name="connsiteX11" fmla="*/ 1569968 w 1718557"/>
                        <a:gd name="connsiteY11" fmla="*/ 384334 h 2231593"/>
                        <a:gd name="connsiteX12" fmla="*/ 1569968 w 1718557"/>
                        <a:gd name="connsiteY12" fmla="*/ 2082956 h 2231593"/>
                        <a:gd name="connsiteX13" fmla="*/ 1570015 w 1718557"/>
                        <a:gd name="connsiteY13" fmla="*/ 2082956 h 223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8557" h="2231593">
                          <a:moveTo>
                            <a:pt x="1399280" y="0"/>
                          </a:moveTo>
                          <a:lnTo>
                            <a:pt x="0" y="0"/>
                          </a:lnTo>
                          <a:lnTo>
                            <a:pt x="0" y="2231593"/>
                          </a:lnTo>
                          <a:lnTo>
                            <a:pt x="1718558" y="2231593"/>
                          </a:lnTo>
                          <a:lnTo>
                            <a:pt x="1718558" y="309553"/>
                          </a:lnTo>
                          <a:lnTo>
                            <a:pt x="1399280" y="0"/>
                          </a:lnTo>
                          <a:close/>
                          <a:moveTo>
                            <a:pt x="1570015" y="2082956"/>
                          </a:moveTo>
                          <a:lnTo>
                            <a:pt x="148580" y="2082956"/>
                          </a:lnTo>
                          <a:lnTo>
                            <a:pt x="148580" y="148590"/>
                          </a:lnTo>
                          <a:lnTo>
                            <a:pt x="1322718" y="148590"/>
                          </a:lnTo>
                          <a:lnTo>
                            <a:pt x="1322718" y="384334"/>
                          </a:lnTo>
                          <a:lnTo>
                            <a:pt x="1569968" y="384334"/>
                          </a:lnTo>
                          <a:lnTo>
                            <a:pt x="1569968" y="2082956"/>
                          </a:lnTo>
                          <a:lnTo>
                            <a:pt x="1570015" y="2082956"/>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35" name="Group 34">
                  <a:extLst>
                    <a:ext uri="{FF2B5EF4-FFF2-40B4-BE49-F238E27FC236}">
                      <a16:creationId xmlns:a16="http://schemas.microsoft.com/office/drawing/2014/main" id="{D070A704-ACE3-4B35-A8B9-A22F8CFA7295}"/>
                    </a:ext>
                  </a:extLst>
                </p:cNvPr>
                <p:cNvGrpSpPr/>
                <p:nvPr/>
              </p:nvGrpSpPr>
              <p:grpSpPr>
                <a:xfrm>
                  <a:off x="7920504" y="2847251"/>
                  <a:ext cx="417914" cy="417914"/>
                  <a:chOff x="12457006" y="3304235"/>
                  <a:chExt cx="465280" cy="465280"/>
                </a:xfrm>
              </p:grpSpPr>
              <p:sp>
                <p:nvSpPr>
                  <p:cNvPr id="42" name="Freeform: Shape 41">
                    <a:extLst>
                      <a:ext uri="{FF2B5EF4-FFF2-40B4-BE49-F238E27FC236}">
                        <a16:creationId xmlns:a16="http://schemas.microsoft.com/office/drawing/2014/main" id="{D7FB7E8C-AA20-407D-B63C-85025B275181}"/>
                      </a:ext>
                    </a:extLst>
                  </p:cNvPr>
                  <p:cNvSpPr/>
                  <p:nvPr/>
                </p:nvSpPr>
                <p:spPr>
                  <a:xfrm>
                    <a:off x="12457006" y="3304235"/>
                    <a:ext cx="465280" cy="465280"/>
                  </a:xfrm>
                  <a:custGeom>
                    <a:avLst/>
                    <a:gdLst>
                      <a:gd name="connsiteX0" fmla="*/ 0 w 4876800"/>
                      <a:gd name="connsiteY0" fmla="*/ 0 h 4876800"/>
                      <a:gd name="connsiteX1" fmla="*/ 0 w 4876800"/>
                      <a:gd name="connsiteY1" fmla="*/ 4876800 h 4876800"/>
                      <a:gd name="connsiteX2" fmla="*/ 4876800 w 4876800"/>
                      <a:gd name="connsiteY2" fmla="*/ 4876800 h 4876800"/>
                      <a:gd name="connsiteX3" fmla="*/ 4876800 w 4876800"/>
                      <a:gd name="connsiteY3" fmla="*/ 0 h 4876800"/>
                      <a:gd name="connsiteX4" fmla="*/ 0 w 4876800"/>
                      <a:gd name="connsiteY4" fmla="*/ 0 h 4876800"/>
                      <a:gd name="connsiteX5" fmla="*/ 4591050 w 4876800"/>
                      <a:gd name="connsiteY5" fmla="*/ 4591050 h 4876800"/>
                      <a:gd name="connsiteX6" fmla="*/ 285750 w 4876800"/>
                      <a:gd name="connsiteY6" fmla="*/ 4591050 h 4876800"/>
                      <a:gd name="connsiteX7" fmla="*/ 285750 w 4876800"/>
                      <a:gd name="connsiteY7" fmla="*/ 285750 h 4876800"/>
                      <a:gd name="connsiteX8" fmla="*/ 4591050 w 4876800"/>
                      <a:gd name="connsiteY8" fmla="*/ 285750 h 4876800"/>
                      <a:gd name="connsiteX9" fmla="*/ 4591050 w 4876800"/>
                      <a:gd name="connsiteY9"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4876800">
                        <a:moveTo>
                          <a:pt x="0" y="0"/>
                        </a:moveTo>
                        <a:lnTo>
                          <a:pt x="0" y="4876800"/>
                        </a:lnTo>
                        <a:lnTo>
                          <a:pt x="4876800" y="4876800"/>
                        </a:lnTo>
                        <a:lnTo>
                          <a:pt x="4876800" y="0"/>
                        </a:lnTo>
                        <a:lnTo>
                          <a:pt x="0" y="0"/>
                        </a:lnTo>
                        <a:close/>
                        <a:moveTo>
                          <a:pt x="4591050" y="4591050"/>
                        </a:moveTo>
                        <a:lnTo>
                          <a:pt x="285750" y="4591050"/>
                        </a:lnTo>
                        <a:lnTo>
                          <a:pt x="285750" y="285750"/>
                        </a:lnTo>
                        <a:lnTo>
                          <a:pt x="4591050" y="285750"/>
                        </a:lnTo>
                        <a:lnTo>
                          <a:pt x="4591050" y="459105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43" name="Group 42">
                    <a:extLst>
                      <a:ext uri="{FF2B5EF4-FFF2-40B4-BE49-F238E27FC236}">
                        <a16:creationId xmlns:a16="http://schemas.microsoft.com/office/drawing/2014/main" id="{A0048389-D951-49EC-BE08-888C32D139D8}"/>
                      </a:ext>
                    </a:extLst>
                  </p:cNvPr>
                  <p:cNvGrpSpPr/>
                  <p:nvPr/>
                </p:nvGrpSpPr>
                <p:grpSpPr>
                  <a:xfrm>
                    <a:off x="12525374" y="3370152"/>
                    <a:ext cx="328544" cy="328544"/>
                    <a:chOff x="12525374" y="3370152"/>
                    <a:chExt cx="328544" cy="328544"/>
                  </a:xfrm>
                </p:grpSpPr>
                <p:sp>
                  <p:nvSpPr>
                    <p:cNvPr id="44" name="Rectangle 43">
                      <a:extLst>
                        <a:ext uri="{FF2B5EF4-FFF2-40B4-BE49-F238E27FC236}">
                          <a16:creationId xmlns:a16="http://schemas.microsoft.com/office/drawing/2014/main" id="{C21142E8-7AC7-4A18-8F2D-96E8E4018C6E}"/>
                        </a:ext>
                      </a:extLst>
                    </p:cNvPr>
                    <p:cNvSpPr/>
                    <p:nvPr/>
                  </p:nvSpPr>
                  <p:spPr>
                    <a:xfrm>
                      <a:off x="12525374" y="3370152"/>
                      <a:ext cx="328544" cy="32854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45" name="Group 44">
                      <a:extLst>
                        <a:ext uri="{FF2B5EF4-FFF2-40B4-BE49-F238E27FC236}">
                          <a16:creationId xmlns:a16="http://schemas.microsoft.com/office/drawing/2014/main" id="{92C455F7-0511-401C-8F26-2E0DF7B388E0}"/>
                        </a:ext>
                      </a:extLst>
                    </p:cNvPr>
                    <p:cNvGrpSpPr/>
                    <p:nvPr/>
                  </p:nvGrpSpPr>
                  <p:grpSpPr>
                    <a:xfrm flipH="1">
                      <a:off x="12568590" y="3374489"/>
                      <a:ext cx="242135" cy="319870"/>
                      <a:chOff x="9156968" y="3713950"/>
                      <a:chExt cx="838194" cy="1107281"/>
                    </a:xfrm>
                    <a:solidFill>
                      <a:srgbClr val="FFD966"/>
                    </a:solidFill>
                  </p:grpSpPr>
                  <p:sp>
                    <p:nvSpPr>
                      <p:cNvPr id="46" name="Freeform: Shape 45">
                        <a:extLst>
                          <a:ext uri="{FF2B5EF4-FFF2-40B4-BE49-F238E27FC236}">
                            <a16:creationId xmlns:a16="http://schemas.microsoft.com/office/drawing/2014/main" id="{C1108C99-BD80-402B-9DC2-7277CCC00F28}"/>
                          </a:ext>
                        </a:extLst>
                      </p:cNvPr>
                      <p:cNvSpPr/>
                      <p:nvPr/>
                    </p:nvSpPr>
                    <p:spPr>
                      <a:xfrm>
                        <a:off x="9156968" y="3713950"/>
                        <a:ext cx="734993" cy="659301"/>
                      </a:xfrm>
                      <a:custGeom>
                        <a:avLst/>
                        <a:gdLst>
                          <a:gd name="connsiteX0" fmla="*/ 103629 w 734993"/>
                          <a:gd name="connsiteY0" fmla="*/ 625497 h 659301"/>
                          <a:gd name="connsiteX1" fmla="*/ 175600 w 734993"/>
                          <a:gd name="connsiteY1" fmla="*/ 324764 h 659301"/>
                          <a:gd name="connsiteX2" fmla="*/ 486143 w 734993"/>
                          <a:gd name="connsiteY2" fmla="*/ 255718 h 659301"/>
                          <a:gd name="connsiteX3" fmla="*/ 486143 w 734993"/>
                          <a:gd name="connsiteY3" fmla="*/ 408099 h 659301"/>
                          <a:gd name="connsiteX4" fmla="*/ 734994 w 734993"/>
                          <a:gd name="connsiteY4" fmla="*/ 193900 h 659301"/>
                          <a:gd name="connsiteX5" fmla="*/ 486143 w 734993"/>
                          <a:gd name="connsiteY5" fmla="*/ 0 h 659301"/>
                          <a:gd name="connsiteX6" fmla="*/ 486143 w 734993"/>
                          <a:gd name="connsiteY6" fmla="*/ 152552 h 659301"/>
                          <a:gd name="connsiteX7" fmla="*/ 106963 w 734993"/>
                          <a:gd name="connsiteY7" fmla="*/ 247745 h 659301"/>
                          <a:gd name="connsiteX8" fmla="*/ 454 w 734993"/>
                          <a:gd name="connsiteY8" fmla="*/ 626897 h 659301"/>
                          <a:gd name="connsiteX9" fmla="*/ 864 w 734993"/>
                          <a:gd name="connsiteY9" fmla="*/ 659302 h 659301"/>
                          <a:gd name="connsiteX10" fmla="*/ 104077 w 734993"/>
                          <a:gd name="connsiteY10" fmla="*/ 658435 h 659301"/>
                          <a:gd name="connsiteX11" fmla="*/ 103629 w 734993"/>
                          <a:gd name="connsiteY11" fmla="*/ 625497 h 6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993" h="659301">
                            <a:moveTo>
                              <a:pt x="103629" y="625497"/>
                            </a:moveTo>
                            <a:cubicBezTo>
                              <a:pt x="102010" y="505225"/>
                              <a:pt x="100457" y="391658"/>
                              <a:pt x="175600" y="324764"/>
                            </a:cubicBezTo>
                            <a:cubicBezTo>
                              <a:pt x="230426" y="275920"/>
                              <a:pt x="381549" y="257537"/>
                              <a:pt x="486143" y="255718"/>
                            </a:cubicBezTo>
                            <a:lnTo>
                              <a:pt x="486143" y="408099"/>
                            </a:lnTo>
                            <a:lnTo>
                              <a:pt x="734994" y="193900"/>
                            </a:lnTo>
                            <a:lnTo>
                              <a:pt x="486143" y="0"/>
                            </a:lnTo>
                            <a:lnTo>
                              <a:pt x="486143" y="152552"/>
                            </a:lnTo>
                            <a:cubicBezTo>
                              <a:pt x="397675" y="153781"/>
                              <a:pt x="198422" y="166164"/>
                              <a:pt x="106963" y="247745"/>
                            </a:cubicBezTo>
                            <a:cubicBezTo>
                              <a:pt x="-3346" y="345958"/>
                              <a:pt x="-1308" y="495195"/>
                              <a:pt x="454" y="626897"/>
                            </a:cubicBezTo>
                            <a:lnTo>
                              <a:pt x="864" y="659302"/>
                            </a:lnTo>
                            <a:lnTo>
                              <a:pt x="104077" y="658435"/>
                            </a:lnTo>
                            <a:lnTo>
                              <a:pt x="103629" y="625497"/>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7" name="Freeform: Shape 46">
                        <a:extLst>
                          <a:ext uri="{FF2B5EF4-FFF2-40B4-BE49-F238E27FC236}">
                            <a16:creationId xmlns:a16="http://schemas.microsoft.com/office/drawing/2014/main" id="{800C7F00-9769-4C76-A076-EC0D7BCFAC0E}"/>
                          </a:ext>
                        </a:extLst>
                      </p:cNvPr>
                      <p:cNvSpPr/>
                      <p:nvPr/>
                    </p:nvSpPr>
                    <p:spPr>
                      <a:xfrm>
                        <a:off x="9260169" y="4161930"/>
                        <a:ext cx="734993" cy="659301"/>
                      </a:xfrm>
                      <a:custGeom>
                        <a:avLst/>
                        <a:gdLst>
                          <a:gd name="connsiteX0" fmla="*/ 734149 w 734993"/>
                          <a:gd name="connsiteY0" fmla="*/ 0 h 659301"/>
                          <a:gd name="connsiteX1" fmla="*/ 630936 w 734993"/>
                          <a:gd name="connsiteY1" fmla="*/ 800 h 659301"/>
                          <a:gd name="connsiteX2" fmla="*/ 631317 w 734993"/>
                          <a:gd name="connsiteY2" fmla="*/ 33785 h 659301"/>
                          <a:gd name="connsiteX3" fmla="*/ 559441 w 734993"/>
                          <a:gd name="connsiteY3" fmla="*/ 334509 h 659301"/>
                          <a:gd name="connsiteX4" fmla="*/ 248879 w 734993"/>
                          <a:gd name="connsiteY4" fmla="*/ 403631 h 659301"/>
                          <a:gd name="connsiteX5" fmla="*/ 248879 w 734993"/>
                          <a:gd name="connsiteY5" fmla="*/ 251270 h 659301"/>
                          <a:gd name="connsiteX6" fmla="*/ 0 w 734993"/>
                          <a:gd name="connsiteY6" fmla="*/ 465439 h 659301"/>
                          <a:gd name="connsiteX7" fmla="*/ 248879 w 734993"/>
                          <a:gd name="connsiteY7" fmla="*/ 659302 h 659301"/>
                          <a:gd name="connsiteX8" fmla="*/ 248879 w 734993"/>
                          <a:gd name="connsiteY8" fmla="*/ 506844 h 659301"/>
                          <a:gd name="connsiteX9" fmla="*/ 628040 w 734993"/>
                          <a:gd name="connsiteY9" fmla="*/ 411661 h 659301"/>
                          <a:gd name="connsiteX10" fmla="*/ 734549 w 734993"/>
                          <a:gd name="connsiteY10" fmla="*/ 32442 h 659301"/>
                          <a:gd name="connsiteX11" fmla="*/ 734149 w 734993"/>
                          <a:gd name="connsiteY11" fmla="*/ 0 h 6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993" h="659301">
                            <a:moveTo>
                              <a:pt x="734149" y="0"/>
                            </a:moveTo>
                            <a:lnTo>
                              <a:pt x="630936" y="800"/>
                            </a:lnTo>
                            <a:lnTo>
                              <a:pt x="631317" y="33785"/>
                            </a:lnTo>
                            <a:cubicBezTo>
                              <a:pt x="632965" y="154057"/>
                              <a:pt x="634508" y="267624"/>
                              <a:pt x="559441" y="334509"/>
                            </a:cubicBezTo>
                            <a:cubicBezTo>
                              <a:pt x="504539" y="383467"/>
                              <a:pt x="353397" y="401698"/>
                              <a:pt x="248879" y="403631"/>
                            </a:cubicBezTo>
                            <a:lnTo>
                              <a:pt x="248879" y="251270"/>
                            </a:lnTo>
                            <a:lnTo>
                              <a:pt x="0" y="465439"/>
                            </a:lnTo>
                            <a:lnTo>
                              <a:pt x="248879" y="659302"/>
                            </a:lnTo>
                            <a:lnTo>
                              <a:pt x="248879" y="506844"/>
                            </a:lnTo>
                            <a:cubicBezTo>
                              <a:pt x="337347" y="505492"/>
                              <a:pt x="536524" y="493119"/>
                              <a:pt x="628040" y="411661"/>
                            </a:cubicBezTo>
                            <a:cubicBezTo>
                              <a:pt x="738311" y="313382"/>
                              <a:pt x="736283" y="164116"/>
                              <a:pt x="734549" y="32442"/>
                            </a:cubicBezTo>
                            <a:lnTo>
                              <a:pt x="734149"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grpSp>
              <p:nvGrpSpPr>
                <p:cNvPr id="36" name="Group 35">
                  <a:extLst>
                    <a:ext uri="{FF2B5EF4-FFF2-40B4-BE49-F238E27FC236}">
                      <a16:creationId xmlns:a16="http://schemas.microsoft.com/office/drawing/2014/main" id="{7110E4EC-0C31-444C-A7AE-401B2A93CC06}"/>
                    </a:ext>
                  </a:extLst>
                </p:cNvPr>
                <p:cNvGrpSpPr/>
                <p:nvPr/>
              </p:nvGrpSpPr>
              <p:grpSpPr>
                <a:xfrm>
                  <a:off x="10213949" y="2847251"/>
                  <a:ext cx="407336" cy="457994"/>
                  <a:chOff x="4037647" y="1114425"/>
                  <a:chExt cx="4120515" cy="4632959"/>
                </a:xfrm>
              </p:grpSpPr>
              <p:sp>
                <p:nvSpPr>
                  <p:cNvPr id="37" name="Freeform: Shape 36">
                    <a:extLst>
                      <a:ext uri="{FF2B5EF4-FFF2-40B4-BE49-F238E27FC236}">
                        <a16:creationId xmlns:a16="http://schemas.microsoft.com/office/drawing/2014/main" id="{6EBC83AD-4E39-4938-94D5-94B03BC04A98}"/>
                      </a:ext>
                    </a:extLst>
                  </p:cNvPr>
                  <p:cNvSpPr/>
                  <p:nvPr/>
                </p:nvSpPr>
                <p:spPr>
                  <a:xfrm>
                    <a:off x="4037647" y="1114425"/>
                    <a:ext cx="4120515" cy="4632959"/>
                  </a:xfrm>
                  <a:custGeom>
                    <a:avLst/>
                    <a:gdLst>
                      <a:gd name="connsiteX0" fmla="*/ 3991928 w 4120515"/>
                      <a:gd name="connsiteY0" fmla="*/ 666750 h 4632959"/>
                      <a:gd name="connsiteX1" fmla="*/ 3027998 w 4120515"/>
                      <a:gd name="connsiteY1" fmla="*/ 666750 h 4632959"/>
                      <a:gd name="connsiteX2" fmla="*/ 3027998 w 4120515"/>
                      <a:gd name="connsiteY2" fmla="*/ 509588 h 4632959"/>
                      <a:gd name="connsiteX3" fmla="*/ 2518410 w 4120515"/>
                      <a:gd name="connsiteY3" fmla="*/ 0 h 4632959"/>
                      <a:gd name="connsiteX4" fmla="*/ 1602105 w 4120515"/>
                      <a:gd name="connsiteY4" fmla="*/ 0 h 4632959"/>
                      <a:gd name="connsiteX5" fmla="*/ 1092518 w 4120515"/>
                      <a:gd name="connsiteY5" fmla="*/ 509588 h 4632959"/>
                      <a:gd name="connsiteX6" fmla="*/ 1092518 w 4120515"/>
                      <a:gd name="connsiteY6" fmla="*/ 666750 h 4632959"/>
                      <a:gd name="connsiteX7" fmla="*/ 128588 w 4120515"/>
                      <a:gd name="connsiteY7" fmla="*/ 666750 h 4632959"/>
                      <a:gd name="connsiteX8" fmla="*/ 0 w 4120515"/>
                      <a:gd name="connsiteY8" fmla="*/ 795338 h 4632959"/>
                      <a:gd name="connsiteX9" fmla="*/ 128588 w 4120515"/>
                      <a:gd name="connsiteY9" fmla="*/ 923925 h 4632959"/>
                      <a:gd name="connsiteX10" fmla="*/ 360998 w 4120515"/>
                      <a:gd name="connsiteY10" fmla="*/ 923925 h 4632959"/>
                      <a:gd name="connsiteX11" fmla="*/ 360998 w 4120515"/>
                      <a:gd name="connsiteY11" fmla="*/ 3945255 h 4632959"/>
                      <a:gd name="connsiteX12" fmla="*/ 1048703 w 4120515"/>
                      <a:gd name="connsiteY12" fmla="*/ 4632960 h 4632959"/>
                      <a:gd name="connsiteX13" fmla="*/ 3071813 w 4120515"/>
                      <a:gd name="connsiteY13" fmla="*/ 4632960 h 4632959"/>
                      <a:gd name="connsiteX14" fmla="*/ 3759518 w 4120515"/>
                      <a:gd name="connsiteY14" fmla="*/ 3945255 h 4632959"/>
                      <a:gd name="connsiteX15" fmla="*/ 3759518 w 4120515"/>
                      <a:gd name="connsiteY15" fmla="*/ 923925 h 4632959"/>
                      <a:gd name="connsiteX16" fmla="*/ 3991928 w 4120515"/>
                      <a:gd name="connsiteY16" fmla="*/ 923925 h 4632959"/>
                      <a:gd name="connsiteX17" fmla="*/ 4120515 w 4120515"/>
                      <a:gd name="connsiteY17" fmla="*/ 795338 h 4632959"/>
                      <a:gd name="connsiteX18" fmla="*/ 3991928 w 4120515"/>
                      <a:gd name="connsiteY18" fmla="*/ 666750 h 4632959"/>
                      <a:gd name="connsiteX19" fmla="*/ 1349693 w 4120515"/>
                      <a:gd name="connsiteY19" fmla="*/ 509588 h 4632959"/>
                      <a:gd name="connsiteX20" fmla="*/ 1602105 w 4120515"/>
                      <a:gd name="connsiteY20" fmla="*/ 257175 h 4632959"/>
                      <a:gd name="connsiteX21" fmla="*/ 2518410 w 4120515"/>
                      <a:gd name="connsiteY21" fmla="*/ 257175 h 4632959"/>
                      <a:gd name="connsiteX22" fmla="*/ 2770823 w 4120515"/>
                      <a:gd name="connsiteY22" fmla="*/ 509588 h 4632959"/>
                      <a:gd name="connsiteX23" fmla="*/ 2770823 w 4120515"/>
                      <a:gd name="connsiteY23" fmla="*/ 666750 h 4632959"/>
                      <a:gd name="connsiteX24" fmla="*/ 1349693 w 4120515"/>
                      <a:gd name="connsiteY24" fmla="*/ 666750 h 4632959"/>
                      <a:gd name="connsiteX25" fmla="*/ 1349693 w 4120515"/>
                      <a:gd name="connsiteY25" fmla="*/ 509588 h 4632959"/>
                      <a:gd name="connsiteX26" fmla="*/ 3502343 w 4120515"/>
                      <a:gd name="connsiteY26" fmla="*/ 3945255 h 4632959"/>
                      <a:gd name="connsiteX27" fmla="*/ 3071813 w 4120515"/>
                      <a:gd name="connsiteY27" fmla="*/ 4375785 h 4632959"/>
                      <a:gd name="connsiteX28" fmla="*/ 1048703 w 4120515"/>
                      <a:gd name="connsiteY28" fmla="*/ 4375785 h 4632959"/>
                      <a:gd name="connsiteX29" fmla="*/ 618173 w 4120515"/>
                      <a:gd name="connsiteY29" fmla="*/ 3945255 h 4632959"/>
                      <a:gd name="connsiteX30" fmla="*/ 618173 w 4120515"/>
                      <a:gd name="connsiteY30" fmla="*/ 923925 h 4632959"/>
                      <a:gd name="connsiteX31" fmla="*/ 3503295 w 4120515"/>
                      <a:gd name="connsiteY31" fmla="*/ 923925 h 4632959"/>
                      <a:gd name="connsiteX32" fmla="*/ 3503295 w 4120515"/>
                      <a:gd name="connsiteY32" fmla="*/ 3945255 h 4632959"/>
                      <a:gd name="connsiteX33" fmla="*/ 3502343 w 4120515"/>
                      <a:gd name="connsiteY33" fmla="*/ 3945255 h 463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20515" h="4632959">
                        <a:moveTo>
                          <a:pt x="3991928" y="666750"/>
                        </a:moveTo>
                        <a:lnTo>
                          <a:pt x="3027998" y="666750"/>
                        </a:lnTo>
                        <a:lnTo>
                          <a:pt x="3027998" y="509588"/>
                        </a:lnTo>
                        <a:cubicBezTo>
                          <a:pt x="3027998" y="228600"/>
                          <a:pt x="2799398" y="0"/>
                          <a:pt x="2518410" y="0"/>
                        </a:cubicBezTo>
                        <a:lnTo>
                          <a:pt x="1602105" y="0"/>
                        </a:lnTo>
                        <a:cubicBezTo>
                          <a:pt x="1321118" y="0"/>
                          <a:pt x="1092518" y="228600"/>
                          <a:pt x="1092518" y="509588"/>
                        </a:cubicBezTo>
                        <a:lnTo>
                          <a:pt x="1092518" y="666750"/>
                        </a:lnTo>
                        <a:lnTo>
                          <a:pt x="128588" y="666750"/>
                        </a:lnTo>
                        <a:cubicBezTo>
                          <a:pt x="57150" y="666750"/>
                          <a:pt x="0" y="723900"/>
                          <a:pt x="0" y="795338"/>
                        </a:cubicBezTo>
                        <a:cubicBezTo>
                          <a:pt x="0" y="866775"/>
                          <a:pt x="57150" y="923925"/>
                          <a:pt x="128588" y="923925"/>
                        </a:cubicBezTo>
                        <a:lnTo>
                          <a:pt x="360998" y="923925"/>
                        </a:lnTo>
                        <a:lnTo>
                          <a:pt x="360998" y="3945255"/>
                        </a:lnTo>
                        <a:cubicBezTo>
                          <a:pt x="360998" y="4324350"/>
                          <a:pt x="669608" y="4632960"/>
                          <a:pt x="1048703" y="4632960"/>
                        </a:cubicBezTo>
                        <a:lnTo>
                          <a:pt x="3071813" y="4632960"/>
                        </a:lnTo>
                        <a:cubicBezTo>
                          <a:pt x="3450908" y="4632960"/>
                          <a:pt x="3759518" y="4324350"/>
                          <a:pt x="3759518" y="3945255"/>
                        </a:cubicBezTo>
                        <a:lnTo>
                          <a:pt x="3759518" y="923925"/>
                        </a:lnTo>
                        <a:lnTo>
                          <a:pt x="3991928" y="923925"/>
                        </a:lnTo>
                        <a:cubicBezTo>
                          <a:pt x="4063365" y="923925"/>
                          <a:pt x="4120515" y="866775"/>
                          <a:pt x="4120515" y="795338"/>
                        </a:cubicBezTo>
                        <a:cubicBezTo>
                          <a:pt x="4120515" y="723900"/>
                          <a:pt x="4063365" y="666750"/>
                          <a:pt x="3991928" y="666750"/>
                        </a:cubicBezTo>
                        <a:close/>
                        <a:moveTo>
                          <a:pt x="1349693" y="509588"/>
                        </a:moveTo>
                        <a:cubicBezTo>
                          <a:pt x="1349693" y="370523"/>
                          <a:pt x="1463040" y="257175"/>
                          <a:pt x="1602105" y="257175"/>
                        </a:cubicBezTo>
                        <a:lnTo>
                          <a:pt x="2518410" y="257175"/>
                        </a:lnTo>
                        <a:cubicBezTo>
                          <a:pt x="2657475" y="257175"/>
                          <a:pt x="2770823" y="370523"/>
                          <a:pt x="2770823" y="509588"/>
                        </a:cubicBezTo>
                        <a:lnTo>
                          <a:pt x="2770823" y="666750"/>
                        </a:lnTo>
                        <a:lnTo>
                          <a:pt x="1349693" y="666750"/>
                        </a:lnTo>
                        <a:lnTo>
                          <a:pt x="1349693" y="509588"/>
                        </a:lnTo>
                        <a:close/>
                        <a:moveTo>
                          <a:pt x="3502343" y="3945255"/>
                        </a:moveTo>
                        <a:cubicBezTo>
                          <a:pt x="3502343" y="4182428"/>
                          <a:pt x="3308985" y="4375785"/>
                          <a:pt x="3071813" y="4375785"/>
                        </a:cubicBezTo>
                        <a:lnTo>
                          <a:pt x="1048703" y="4375785"/>
                        </a:lnTo>
                        <a:cubicBezTo>
                          <a:pt x="811530" y="4375785"/>
                          <a:pt x="618173" y="4182428"/>
                          <a:pt x="618173" y="3945255"/>
                        </a:cubicBezTo>
                        <a:lnTo>
                          <a:pt x="618173" y="923925"/>
                        </a:lnTo>
                        <a:lnTo>
                          <a:pt x="3503295" y="923925"/>
                        </a:lnTo>
                        <a:lnTo>
                          <a:pt x="3503295" y="3945255"/>
                        </a:lnTo>
                        <a:lnTo>
                          <a:pt x="3502343" y="3945255"/>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8" name="Rectangle: Top Corners Rounded 37">
                    <a:extLst>
                      <a:ext uri="{FF2B5EF4-FFF2-40B4-BE49-F238E27FC236}">
                        <a16:creationId xmlns:a16="http://schemas.microsoft.com/office/drawing/2014/main" id="{66C7DFAE-F4AD-42C1-AF18-B573CAEA3E3C}"/>
                      </a:ext>
                    </a:extLst>
                  </p:cNvPr>
                  <p:cNvSpPr/>
                  <p:nvPr/>
                </p:nvSpPr>
                <p:spPr>
                  <a:xfrm rot="10800000">
                    <a:off x="4788214" y="2193365"/>
                    <a:ext cx="2602516" cy="3106655"/>
                  </a:xfrm>
                  <a:prstGeom prst="round2SameRect">
                    <a:avLst>
                      <a:gd name="adj1" fmla="val 15741"/>
                      <a:gd name="adj2" fmla="val 0"/>
                    </a:avLst>
                  </a:pr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39" name="Freeform: Shape 38">
                    <a:extLst>
                      <a:ext uri="{FF2B5EF4-FFF2-40B4-BE49-F238E27FC236}">
                        <a16:creationId xmlns:a16="http://schemas.microsoft.com/office/drawing/2014/main" id="{AE826846-5B22-4FED-B60E-B88FA5570EC4}"/>
                      </a:ext>
                    </a:extLst>
                  </p:cNvPr>
                  <p:cNvSpPr/>
                  <p:nvPr/>
                </p:nvSpPr>
                <p:spPr>
                  <a:xfrm>
                    <a:off x="5969317" y="2499359"/>
                    <a:ext cx="257175" cy="2529840"/>
                  </a:xfrm>
                  <a:custGeom>
                    <a:avLst/>
                    <a:gdLst>
                      <a:gd name="connsiteX0" fmla="*/ 128588 w 257175"/>
                      <a:gd name="connsiteY0" fmla="*/ 2529840 h 2529840"/>
                      <a:gd name="connsiteX1" fmla="*/ 257175 w 257175"/>
                      <a:gd name="connsiteY1" fmla="*/ 2401253 h 2529840"/>
                      <a:gd name="connsiteX2" fmla="*/ 257175 w 257175"/>
                      <a:gd name="connsiteY2" fmla="*/ 128588 h 2529840"/>
                      <a:gd name="connsiteX3" fmla="*/ 128588 w 257175"/>
                      <a:gd name="connsiteY3" fmla="*/ 0 h 2529840"/>
                      <a:gd name="connsiteX4" fmla="*/ 0 w 257175"/>
                      <a:gd name="connsiteY4" fmla="*/ 128588 h 2529840"/>
                      <a:gd name="connsiteX5" fmla="*/ 0 w 257175"/>
                      <a:gd name="connsiteY5" fmla="*/ 2400300 h 2529840"/>
                      <a:gd name="connsiteX6" fmla="*/ 128588 w 257175"/>
                      <a:gd name="connsiteY6" fmla="*/ 2529840 h 25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529840">
                        <a:moveTo>
                          <a:pt x="128588" y="2529840"/>
                        </a:moveTo>
                        <a:cubicBezTo>
                          <a:pt x="200025" y="2529840"/>
                          <a:pt x="257175" y="2472690"/>
                          <a:pt x="257175" y="2401253"/>
                        </a:cubicBezTo>
                        <a:lnTo>
                          <a:pt x="257175" y="128588"/>
                        </a:lnTo>
                        <a:cubicBezTo>
                          <a:pt x="257175" y="57150"/>
                          <a:pt x="200025" y="0"/>
                          <a:pt x="128588" y="0"/>
                        </a:cubicBezTo>
                        <a:cubicBezTo>
                          <a:pt x="57150" y="0"/>
                          <a:pt x="0" y="57150"/>
                          <a:pt x="0" y="128588"/>
                        </a:cubicBezTo>
                        <a:lnTo>
                          <a:pt x="0" y="2400300"/>
                        </a:lnTo>
                        <a:cubicBezTo>
                          <a:pt x="0" y="2471738"/>
                          <a:pt x="57150" y="2529840"/>
                          <a:pt x="128588" y="252984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0" name="Freeform: Shape 39">
                    <a:extLst>
                      <a:ext uri="{FF2B5EF4-FFF2-40B4-BE49-F238E27FC236}">
                        <a16:creationId xmlns:a16="http://schemas.microsoft.com/office/drawing/2014/main" id="{A3EB0C38-47D9-42A1-85DA-34B7F0DF0076}"/>
                      </a:ext>
                    </a:extLst>
                  </p:cNvPr>
                  <p:cNvSpPr/>
                  <p:nvPr/>
                </p:nvSpPr>
                <p:spPr>
                  <a:xfrm>
                    <a:off x="5130165" y="2640329"/>
                    <a:ext cx="257175" cy="2246947"/>
                  </a:xfrm>
                  <a:custGeom>
                    <a:avLst/>
                    <a:gdLst>
                      <a:gd name="connsiteX0" fmla="*/ 128588 w 257175"/>
                      <a:gd name="connsiteY0" fmla="*/ 2246948 h 2246947"/>
                      <a:gd name="connsiteX1" fmla="*/ 257175 w 257175"/>
                      <a:gd name="connsiteY1" fmla="*/ 2118360 h 2246947"/>
                      <a:gd name="connsiteX2" fmla="*/ 257175 w 257175"/>
                      <a:gd name="connsiteY2" fmla="*/ 128588 h 2246947"/>
                      <a:gd name="connsiteX3" fmla="*/ 128588 w 257175"/>
                      <a:gd name="connsiteY3" fmla="*/ 0 h 2246947"/>
                      <a:gd name="connsiteX4" fmla="*/ 0 w 257175"/>
                      <a:gd name="connsiteY4" fmla="*/ 128588 h 2246947"/>
                      <a:gd name="connsiteX5" fmla="*/ 0 w 257175"/>
                      <a:gd name="connsiteY5" fmla="*/ 2118360 h 2246947"/>
                      <a:gd name="connsiteX6" fmla="*/ 128588 w 257175"/>
                      <a:gd name="connsiteY6" fmla="*/ 2246948 h 22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246947">
                        <a:moveTo>
                          <a:pt x="128588" y="2246948"/>
                        </a:moveTo>
                        <a:cubicBezTo>
                          <a:pt x="200025" y="2246948"/>
                          <a:pt x="257175" y="2189798"/>
                          <a:pt x="257175" y="2118360"/>
                        </a:cubicBezTo>
                        <a:lnTo>
                          <a:pt x="257175" y="128588"/>
                        </a:lnTo>
                        <a:cubicBezTo>
                          <a:pt x="257175" y="57150"/>
                          <a:pt x="200025" y="0"/>
                          <a:pt x="128588" y="0"/>
                        </a:cubicBezTo>
                        <a:cubicBezTo>
                          <a:pt x="57150" y="0"/>
                          <a:pt x="0" y="57150"/>
                          <a:pt x="0" y="128588"/>
                        </a:cubicBezTo>
                        <a:lnTo>
                          <a:pt x="0" y="2118360"/>
                        </a:lnTo>
                        <a:cubicBezTo>
                          <a:pt x="0" y="2189798"/>
                          <a:pt x="58102" y="2246948"/>
                          <a:pt x="128588" y="2246948"/>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1" name="Freeform: Shape 40">
                    <a:extLst>
                      <a:ext uri="{FF2B5EF4-FFF2-40B4-BE49-F238E27FC236}">
                        <a16:creationId xmlns:a16="http://schemas.microsoft.com/office/drawing/2014/main" id="{5473ADB5-E6F4-4279-A00E-21E41EF4A69B}"/>
                      </a:ext>
                    </a:extLst>
                  </p:cNvPr>
                  <p:cNvSpPr/>
                  <p:nvPr/>
                </p:nvSpPr>
                <p:spPr>
                  <a:xfrm>
                    <a:off x="6808469" y="2640329"/>
                    <a:ext cx="257175" cy="2246947"/>
                  </a:xfrm>
                  <a:custGeom>
                    <a:avLst/>
                    <a:gdLst>
                      <a:gd name="connsiteX0" fmla="*/ 128588 w 257175"/>
                      <a:gd name="connsiteY0" fmla="*/ 2246948 h 2246947"/>
                      <a:gd name="connsiteX1" fmla="*/ 257175 w 257175"/>
                      <a:gd name="connsiteY1" fmla="*/ 2118360 h 2246947"/>
                      <a:gd name="connsiteX2" fmla="*/ 257175 w 257175"/>
                      <a:gd name="connsiteY2" fmla="*/ 128588 h 2246947"/>
                      <a:gd name="connsiteX3" fmla="*/ 128588 w 257175"/>
                      <a:gd name="connsiteY3" fmla="*/ 0 h 2246947"/>
                      <a:gd name="connsiteX4" fmla="*/ 0 w 257175"/>
                      <a:gd name="connsiteY4" fmla="*/ 128588 h 2246947"/>
                      <a:gd name="connsiteX5" fmla="*/ 0 w 257175"/>
                      <a:gd name="connsiteY5" fmla="*/ 2118360 h 2246947"/>
                      <a:gd name="connsiteX6" fmla="*/ 128588 w 257175"/>
                      <a:gd name="connsiteY6" fmla="*/ 2246948 h 22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246947">
                        <a:moveTo>
                          <a:pt x="128588" y="2246948"/>
                        </a:moveTo>
                        <a:cubicBezTo>
                          <a:pt x="200025" y="2246948"/>
                          <a:pt x="257175" y="2189798"/>
                          <a:pt x="257175" y="2118360"/>
                        </a:cubicBezTo>
                        <a:lnTo>
                          <a:pt x="257175" y="128588"/>
                        </a:lnTo>
                        <a:cubicBezTo>
                          <a:pt x="257175" y="57150"/>
                          <a:pt x="200025" y="0"/>
                          <a:pt x="128588" y="0"/>
                        </a:cubicBezTo>
                        <a:cubicBezTo>
                          <a:pt x="57150" y="0"/>
                          <a:pt x="0" y="57150"/>
                          <a:pt x="0" y="128588"/>
                        </a:cubicBezTo>
                        <a:lnTo>
                          <a:pt x="0" y="2118360"/>
                        </a:lnTo>
                        <a:cubicBezTo>
                          <a:pt x="0" y="2189798"/>
                          <a:pt x="57150" y="2246948"/>
                          <a:pt x="128588" y="2246948"/>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26" name="Group 25">
                <a:extLst>
                  <a:ext uri="{FF2B5EF4-FFF2-40B4-BE49-F238E27FC236}">
                    <a16:creationId xmlns:a16="http://schemas.microsoft.com/office/drawing/2014/main" id="{71FF415C-D37C-4029-9B9B-0B9F243B8148}"/>
                  </a:ext>
                </a:extLst>
              </p:cNvPr>
              <p:cNvGrpSpPr/>
              <p:nvPr/>
            </p:nvGrpSpPr>
            <p:grpSpPr>
              <a:xfrm>
                <a:off x="636324" y="2879312"/>
                <a:ext cx="10696137" cy="1801614"/>
                <a:chOff x="646569" y="2879312"/>
                <a:chExt cx="10696137" cy="1801614"/>
              </a:xfrm>
            </p:grpSpPr>
            <p:sp>
              <p:nvSpPr>
                <p:cNvPr id="27" name="TextBox 38">
                  <a:extLst>
                    <a:ext uri="{FF2B5EF4-FFF2-40B4-BE49-F238E27FC236}">
                      <a16:creationId xmlns:a16="http://schemas.microsoft.com/office/drawing/2014/main" id="{015EE45D-48B6-4AAC-9623-B8A98C989968}"/>
                    </a:ext>
                  </a:extLst>
                </p:cNvPr>
                <p:cNvSpPr txBox="1"/>
                <p:nvPr/>
              </p:nvSpPr>
              <p:spPr>
                <a:xfrm>
                  <a:off x="2832104" y="3484904"/>
                  <a:ext cx="952505" cy="30777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CAPTURE</a:t>
                  </a:r>
                </a:p>
              </p:txBody>
            </p:sp>
            <p:sp>
              <p:nvSpPr>
                <p:cNvPr id="28" name="TextBox 39">
                  <a:extLst>
                    <a:ext uri="{FF2B5EF4-FFF2-40B4-BE49-F238E27FC236}">
                      <a16:creationId xmlns:a16="http://schemas.microsoft.com/office/drawing/2014/main" id="{601446AE-F9E4-4A69-A024-30E437CFB6DE}"/>
                    </a:ext>
                  </a:extLst>
                </p:cNvPr>
                <p:cNvSpPr txBox="1"/>
                <p:nvPr/>
              </p:nvSpPr>
              <p:spPr>
                <a:xfrm>
                  <a:off x="5263888" y="3108908"/>
                  <a:ext cx="1452324" cy="1059776"/>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ACCESS</a:t>
                  </a:r>
                </a:p>
              </p:txBody>
            </p:sp>
            <p:sp>
              <p:nvSpPr>
                <p:cNvPr id="29" name="TextBox 40">
                  <a:extLst>
                    <a:ext uri="{FF2B5EF4-FFF2-40B4-BE49-F238E27FC236}">
                      <a16:creationId xmlns:a16="http://schemas.microsoft.com/office/drawing/2014/main" id="{DC72A848-FA9D-4C41-9CEC-99BEADD3944C}"/>
                    </a:ext>
                  </a:extLst>
                </p:cNvPr>
                <p:cNvSpPr txBox="1"/>
                <p:nvPr/>
              </p:nvSpPr>
              <p:spPr>
                <a:xfrm>
                  <a:off x="7562605" y="3064468"/>
                  <a:ext cx="1148846" cy="1059776"/>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AUDIT</a:t>
                  </a:r>
                </a:p>
              </p:txBody>
            </p:sp>
            <p:sp>
              <p:nvSpPr>
                <p:cNvPr id="30" name="TextBox 41">
                  <a:extLst>
                    <a:ext uri="{FF2B5EF4-FFF2-40B4-BE49-F238E27FC236}">
                      <a16:creationId xmlns:a16="http://schemas.microsoft.com/office/drawing/2014/main" id="{4655AD0E-C67A-458A-87B5-495E09A4F214}"/>
                    </a:ext>
                  </a:extLst>
                </p:cNvPr>
                <p:cNvSpPr txBox="1"/>
                <p:nvPr/>
              </p:nvSpPr>
              <p:spPr>
                <a:xfrm>
                  <a:off x="9617600" y="2879312"/>
                  <a:ext cx="1725106" cy="1801614"/>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DISPOSE/ARCHIVE</a:t>
                  </a:r>
                </a:p>
              </p:txBody>
            </p:sp>
            <p:sp>
              <p:nvSpPr>
                <p:cNvPr id="31" name="TextBox 37">
                  <a:extLst>
                    <a:ext uri="{FF2B5EF4-FFF2-40B4-BE49-F238E27FC236}">
                      <a16:creationId xmlns:a16="http://schemas.microsoft.com/office/drawing/2014/main" id="{0E5891F7-E7CF-429D-ACB4-CB14458C438A}"/>
                    </a:ext>
                  </a:extLst>
                </p:cNvPr>
                <p:cNvSpPr txBox="1"/>
                <p:nvPr/>
              </p:nvSpPr>
              <p:spPr>
                <a:xfrm>
                  <a:off x="646569" y="3484904"/>
                  <a:ext cx="912429" cy="30777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IDENTIFY</a:t>
                  </a:r>
                </a:p>
              </p:txBody>
            </p:sp>
          </p:grpSp>
        </p:grpSp>
        <p:sp>
          <p:nvSpPr>
            <p:cNvPr id="19" name="Rectangle 18">
              <a:extLst>
                <a:ext uri="{FF2B5EF4-FFF2-40B4-BE49-F238E27FC236}">
                  <a16:creationId xmlns:a16="http://schemas.microsoft.com/office/drawing/2014/main" id="{B3BFE942-447F-4740-A0B6-F6E25CD00041}"/>
                </a:ext>
              </a:extLst>
            </p:cNvPr>
            <p:cNvSpPr/>
            <p:nvPr/>
          </p:nvSpPr>
          <p:spPr>
            <a:xfrm>
              <a:off x="3530172"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1</a:t>
              </a:r>
            </a:p>
          </p:txBody>
        </p:sp>
        <p:sp>
          <p:nvSpPr>
            <p:cNvPr id="20" name="Rectangle 19">
              <a:extLst>
                <a:ext uri="{FF2B5EF4-FFF2-40B4-BE49-F238E27FC236}">
                  <a16:creationId xmlns:a16="http://schemas.microsoft.com/office/drawing/2014/main" id="{456E58CA-33CC-4A16-9851-30090CEE033F}"/>
                </a:ext>
              </a:extLst>
            </p:cNvPr>
            <p:cNvSpPr/>
            <p:nvPr/>
          </p:nvSpPr>
          <p:spPr>
            <a:xfrm>
              <a:off x="4918943"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1" name="Rectangle 20">
              <a:extLst>
                <a:ext uri="{FF2B5EF4-FFF2-40B4-BE49-F238E27FC236}">
                  <a16:creationId xmlns:a16="http://schemas.microsoft.com/office/drawing/2014/main" id="{D5A281F8-EBB8-4196-9408-CFC0D92D8A46}"/>
                </a:ext>
              </a:extLst>
            </p:cNvPr>
            <p:cNvSpPr/>
            <p:nvPr/>
          </p:nvSpPr>
          <p:spPr>
            <a:xfrm>
              <a:off x="6333975"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2" name="Rectangle 21">
              <a:extLst>
                <a:ext uri="{FF2B5EF4-FFF2-40B4-BE49-F238E27FC236}">
                  <a16:creationId xmlns:a16="http://schemas.microsoft.com/office/drawing/2014/main" id="{E1A6E640-3046-48FA-B208-9EDD32380DC1}"/>
                </a:ext>
              </a:extLst>
            </p:cNvPr>
            <p:cNvSpPr/>
            <p:nvPr/>
          </p:nvSpPr>
          <p:spPr>
            <a:xfrm>
              <a:off x="7696879" y="4893361"/>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3" name="Rectangle 22">
              <a:extLst>
                <a:ext uri="{FF2B5EF4-FFF2-40B4-BE49-F238E27FC236}">
                  <a16:creationId xmlns:a16="http://schemas.microsoft.com/office/drawing/2014/main" id="{2707BDCF-188E-436C-83FF-68ADD86855D3}"/>
                </a:ext>
              </a:extLst>
            </p:cNvPr>
            <p:cNvSpPr/>
            <p:nvPr/>
          </p:nvSpPr>
          <p:spPr>
            <a:xfrm>
              <a:off x="9130920"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3</a:t>
              </a:r>
            </a:p>
          </p:txBody>
        </p:sp>
      </p:grpSp>
      <p:sp>
        <p:nvSpPr>
          <p:cNvPr id="85" name="TextBox 84">
            <a:extLst>
              <a:ext uri="{FF2B5EF4-FFF2-40B4-BE49-F238E27FC236}">
                <a16:creationId xmlns:a16="http://schemas.microsoft.com/office/drawing/2014/main" id="{B140FA36-4EAB-4D75-8004-B3A925342081}"/>
              </a:ext>
            </a:extLst>
          </p:cNvPr>
          <p:cNvSpPr txBox="1"/>
          <p:nvPr/>
        </p:nvSpPr>
        <p:spPr>
          <a:xfrm>
            <a:off x="661384" y="4155543"/>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3:</a:t>
            </a:r>
          </a:p>
          <a:p>
            <a:pPr algn="ctr" defTabSz="946052"/>
            <a:r>
              <a:rPr lang="en-US" sz="998" b="1">
                <a:solidFill>
                  <a:srgbClr val="FFFFFF"/>
                </a:solidFill>
                <a:latin typeface="Arial"/>
              </a:rPr>
              <a:t> </a:t>
            </a:r>
            <a:r>
              <a:rPr lang="en-US" sz="998">
                <a:solidFill>
                  <a:srgbClr val="FFFFFF"/>
                </a:solidFill>
                <a:latin typeface="Arial"/>
              </a:rPr>
              <a:t>Mature / Managed </a:t>
            </a:r>
          </a:p>
        </p:txBody>
      </p:sp>
      <p:sp>
        <p:nvSpPr>
          <p:cNvPr id="86" name="TextBox 85">
            <a:extLst>
              <a:ext uri="{FF2B5EF4-FFF2-40B4-BE49-F238E27FC236}">
                <a16:creationId xmlns:a16="http://schemas.microsoft.com/office/drawing/2014/main" id="{41D7C1D9-BC36-4D44-9644-E3E10C302AC3}"/>
              </a:ext>
            </a:extLst>
          </p:cNvPr>
          <p:cNvSpPr txBox="1"/>
          <p:nvPr/>
        </p:nvSpPr>
        <p:spPr>
          <a:xfrm>
            <a:off x="473683" y="3265859"/>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4:</a:t>
            </a:r>
          </a:p>
          <a:p>
            <a:pPr algn="ctr" defTabSz="946052"/>
            <a:r>
              <a:rPr lang="en-US" sz="998" b="1">
                <a:solidFill>
                  <a:srgbClr val="FFFFFF"/>
                </a:solidFill>
                <a:latin typeface="Arial"/>
              </a:rPr>
              <a:t> </a:t>
            </a:r>
            <a:r>
              <a:rPr lang="en-US" sz="998">
                <a:solidFill>
                  <a:srgbClr val="FFFFFF"/>
                </a:solidFill>
                <a:latin typeface="Arial"/>
              </a:rPr>
              <a:t>Efficient / Grown-Up</a:t>
            </a:r>
          </a:p>
        </p:txBody>
      </p:sp>
      <p:pic>
        <p:nvPicPr>
          <p:cNvPr id="169" name="Picture 168" descr="Logo&#10;&#10;Description automatically generated with low confidence">
            <a:extLst>
              <a:ext uri="{FF2B5EF4-FFF2-40B4-BE49-F238E27FC236}">
                <a16:creationId xmlns:a16="http://schemas.microsoft.com/office/drawing/2014/main" id="{EC4853F1-38B1-4A20-9FBE-894E50F2B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87" name="Title 1">
            <a:extLst>
              <a:ext uri="{FF2B5EF4-FFF2-40B4-BE49-F238E27FC236}">
                <a16:creationId xmlns:a16="http://schemas.microsoft.com/office/drawing/2014/main" id="{5A1A5D45-3561-461A-7DD2-CDB6C2CC6CF0}"/>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Level 2 – Capturing Metadata</a:t>
            </a:r>
            <a:endParaRPr lang="en-US" sz="2000"/>
          </a:p>
        </p:txBody>
      </p:sp>
      <p:sp>
        <p:nvSpPr>
          <p:cNvPr id="88" name="TextBox 87">
            <a:extLst>
              <a:ext uri="{FF2B5EF4-FFF2-40B4-BE49-F238E27FC236}">
                <a16:creationId xmlns:a16="http://schemas.microsoft.com/office/drawing/2014/main" id="{D1AA6EE5-562D-F60D-7733-063A4AF9C62E}"/>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Metadata = corporate knowledge critical to ongoing success</a:t>
            </a:r>
          </a:p>
        </p:txBody>
      </p:sp>
    </p:spTree>
    <p:extLst>
      <p:ext uri="{BB962C8B-B14F-4D97-AF65-F5344CB8AC3E}">
        <p14:creationId xmlns:p14="http://schemas.microsoft.com/office/powerpoint/2010/main" val="3675149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9F00A3-E27B-4287-BCDB-CBB2534FD228}"/>
              </a:ext>
            </a:extLst>
          </p:cNvPr>
          <p:cNvSpPr/>
          <p:nvPr/>
        </p:nvSpPr>
        <p:spPr>
          <a:xfrm>
            <a:off x="1096980" y="1694942"/>
            <a:ext cx="8621713" cy="4702175"/>
          </a:xfrm>
          <a:prstGeom prst="rect">
            <a:avLst/>
          </a:prstGeom>
          <a:ln>
            <a:solidFill>
              <a:srgbClr val="FFFFFF"/>
            </a:solidFill>
          </a:ln>
        </p:spPr>
        <p:txBody>
          <a:bodyP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grpSp>
        <p:nvGrpSpPr>
          <p:cNvPr id="5" name="Group 4">
            <a:extLst>
              <a:ext uri="{FF2B5EF4-FFF2-40B4-BE49-F238E27FC236}">
                <a16:creationId xmlns:a16="http://schemas.microsoft.com/office/drawing/2014/main" id="{D9E3E5AE-CBB9-4D1D-B2C2-052A56522FDE}"/>
              </a:ext>
            </a:extLst>
          </p:cNvPr>
          <p:cNvGrpSpPr/>
          <p:nvPr/>
        </p:nvGrpSpPr>
        <p:grpSpPr bwMode="ltGray">
          <a:xfrm>
            <a:off x="1070702" y="1898794"/>
            <a:ext cx="2882233" cy="4500920"/>
            <a:chOff x="2051720" y="1880828"/>
            <a:chExt cx="2882233" cy="4500920"/>
          </a:xfrm>
        </p:grpSpPr>
        <p:sp>
          <p:nvSpPr>
            <p:cNvPr id="8" name="Freeform 16">
              <a:extLst>
                <a:ext uri="{FF2B5EF4-FFF2-40B4-BE49-F238E27FC236}">
                  <a16:creationId xmlns:a16="http://schemas.microsoft.com/office/drawing/2014/main" id="{69E07A98-C07B-4BD8-B44D-DF926D649742}"/>
                </a:ext>
              </a:extLst>
            </p:cNvPr>
            <p:cNvSpPr/>
            <p:nvPr/>
          </p:nvSpPr>
          <p:spPr bwMode="ltGray">
            <a:xfrm>
              <a:off x="2127885" y="1880828"/>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74930" tIns="74930" rIns="749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r>
                <a:rPr kumimoji="0" lang="en-US" sz="5900" b="0" i="0" u="none" strike="noStrike" kern="0" cap="none" spc="0" normalizeH="0" baseline="0" noProof="0">
                  <a:ln>
                    <a:noFill/>
                  </a:ln>
                  <a:solidFill>
                    <a:srgbClr val="FFFFFF"/>
                  </a:solidFill>
                  <a:effectLst/>
                  <a:uLnTx/>
                  <a:uFillTx/>
                  <a:latin typeface="Arial"/>
                  <a:ea typeface="+mn-ea"/>
                  <a:cs typeface="+mn-cs"/>
                </a:rPr>
                <a:t> </a:t>
              </a:r>
            </a:p>
          </p:txBody>
        </p:sp>
        <p:sp>
          <p:nvSpPr>
            <p:cNvPr id="9" name="Freeform 17">
              <a:extLst>
                <a:ext uri="{FF2B5EF4-FFF2-40B4-BE49-F238E27FC236}">
                  <a16:creationId xmlns:a16="http://schemas.microsoft.com/office/drawing/2014/main" id="{92D5FD41-09FD-45A3-8D9D-876E2DD830A8}"/>
                </a:ext>
              </a:extLst>
            </p:cNvPr>
            <p:cNvSpPr/>
            <p:nvPr/>
          </p:nvSpPr>
          <p:spPr bwMode="ltGray">
            <a:xfrm>
              <a:off x="2051721" y="2788213"/>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678450" tIns="74930" rIns="67845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0" name="Freeform 18">
              <a:extLst>
                <a:ext uri="{FF2B5EF4-FFF2-40B4-BE49-F238E27FC236}">
                  <a16:creationId xmlns:a16="http://schemas.microsoft.com/office/drawing/2014/main" id="{584E5677-D98E-4568-8AF9-E3FE0BD06A8A}"/>
                </a:ext>
              </a:extLst>
            </p:cNvPr>
            <p:cNvSpPr/>
            <p:nvPr/>
          </p:nvSpPr>
          <p:spPr bwMode="ltGray">
            <a:xfrm>
              <a:off x="2051720" y="3695598"/>
              <a:ext cx="1946875" cy="871380"/>
            </a:xfrm>
            <a:custGeom>
              <a:avLst/>
              <a:gdLst/>
              <a:ahLst/>
              <a:cxnLst/>
              <a:rect l="l" t="t" r="r" b="b"/>
              <a:pathLst>
                <a:path w="1946875" h="871380">
                  <a:moveTo>
                    <a:pt x="0" y="0"/>
                  </a:moveTo>
                  <a:lnTo>
                    <a:pt x="1479198" y="0"/>
                  </a:lnTo>
                  <a:lnTo>
                    <a:pt x="1946875" y="871380"/>
                  </a:lnTo>
                  <a:lnTo>
                    <a:pt x="0" y="871380"/>
                  </a:lnTo>
                  <a:close/>
                </a:path>
              </a:pathLst>
            </a:custGeom>
            <a:solidFill>
              <a:schemeClr val="accent1"/>
            </a:solidFill>
            <a:ln w="76200" cap="flat" cmpd="sng" algn="ctr">
              <a:solidFill>
                <a:srgbClr val="FFFFFF">
                  <a:hueOff val="0"/>
                  <a:satOff val="0"/>
                  <a:lumOff val="0"/>
                  <a:alphaOff val="0"/>
                </a:srgbClr>
              </a:solidFill>
              <a:prstDash val="solid"/>
            </a:ln>
            <a:effectLst/>
          </p:spPr>
          <p:txBody>
            <a:bodyPr spcFirstLastPara="0" vert="horz" wrap="square" lIns="980210" tIns="74930" rIns="980209"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1" name="Freeform 19">
              <a:extLst>
                <a:ext uri="{FF2B5EF4-FFF2-40B4-BE49-F238E27FC236}">
                  <a16:creationId xmlns:a16="http://schemas.microsoft.com/office/drawing/2014/main" id="{804BFA8F-673B-4CFB-AAF9-71CC2FB2EA4B}"/>
                </a:ext>
              </a:extLst>
            </p:cNvPr>
            <p:cNvSpPr/>
            <p:nvPr/>
          </p:nvSpPr>
          <p:spPr bwMode="ltGray">
            <a:xfrm>
              <a:off x="2051720" y="4602983"/>
              <a:ext cx="2414552" cy="871380"/>
            </a:xfrm>
            <a:custGeom>
              <a:avLst/>
              <a:gdLst/>
              <a:ahLst/>
              <a:cxnLst/>
              <a:rect l="l" t="t" r="r" b="b"/>
              <a:pathLst>
                <a:path w="2414552" h="871380">
                  <a:moveTo>
                    <a:pt x="0" y="0"/>
                  </a:moveTo>
                  <a:lnTo>
                    <a:pt x="1946875" y="0"/>
                  </a:lnTo>
                  <a:lnTo>
                    <a:pt x="2414552"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2" name="Freeform 20">
              <a:extLst>
                <a:ext uri="{FF2B5EF4-FFF2-40B4-BE49-F238E27FC236}">
                  <a16:creationId xmlns:a16="http://schemas.microsoft.com/office/drawing/2014/main" id="{AB316A57-512D-409E-9C43-6F4A7E566F93}"/>
                </a:ext>
              </a:extLst>
            </p:cNvPr>
            <p:cNvSpPr/>
            <p:nvPr/>
          </p:nvSpPr>
          <p:spPr bwMode="ltGray">
            <a:xfrm>
              <a:off x="2051721" y="5510368"/>
              <a:ext cx="2882232" cy="871380"/>
            </a:xfrm>
            <a:custGeom>
              <a:avLst/>
              <a:gdLst/>
              <a:ahLst/>
              <a:cxnLst/>
              <a:rect l="l" t="t" r="r" b="b"/>
              <a:pathLst>
                <a:path w="2846227" h="871380">
                  <a:moveTo>
                    <a:pt x="0" y="0"/>
                  </a:moveTo>
                  <a:lnTo>
                    <a:pt x="2378550" y="0"/>
                  </a:lnTo>
                  <a:lnTo>
                    <a:pt x="2846227"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583729" tIns="74930" rIns="15837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A5CC92F9-D204-4EC8-97B5-2FB3FFD4CF3F}"/>
              </a:ext>
            </a:extLst>
          </p:cNvPr>
          <p:cNvSpPr txBox="1"/>
          <p:nvPr/>
        </p:nvSpPr>
        <p:spPr>
          <a:xfrm>
            <a:off x="1096675" y="5732096"/>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1:</a:t>
            </a:r>
          </a:p>
          <a:p>
            <a:pPr algn="ctr" defTabSz="946052"/>
            <a:r>
              <a:rPr lang="en-US" sz="998" b="1">
                <a:solidFill>
                  <a:srgbClr val="FFFFFF"/>
                </a:solidFill>
                <a:latin typeface="Arial"/>
              </a:rPr>
              <a:t> </a:t>
            </a:r>
            <a:r>
              <a:rPr lang="en-US" sz="998">
                <a:solidFill>
                  <a:srgbClr val="FFFFFF"/>
                </a:solidFill>
                <a:latin typeface="Arial"/>
              </a:rPr>
              <a:t>Immature / Initial</a:t>
            </a:r>
          </a:p>
        </p:txBody>
      </p:sp>
      <p:sp>
        <p:nvSpPr>
          <p:cNvPr id="14" name="TextBox 13">
            <a:extLst>
              <a:ext uri="{FF2B5EF4-FFF2-40B4-BE49-F238E27FC236}">
                <a16:creationId xmlns:a16="http://schemas.microsoft.com/office/drawing/2014/main" id="{253201B9-D4AE-4279-981A-38CAAA7E7E71}"/>
              </a:ext>
            </a:extLst>
          </p:cNvPr>
          <p:cNvSpPr txBox="1"/>
          <p:nvPr/>
        </p:nvSpPr>
        <p:spPr>
          <a:xfrm>
            <a:off x="819570" y="4809122"/>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2:</a:t>
            </a:r>
          </a:p>
          <a:p>
            <a:pPr algn="ctr" defTabSz="946052"/>
            <a:r>
              <a:rPr lang="en-US" sz="998" b="1">
                <a:solidFill>
                  <a:srgbClr val="FFFFFF"/>
                </a:solidFill>
                <a:latin typeface="Arial"/>
              </a:rPr>
              <a:t> </a:t>
            </a:r>
            <a:r>
              <a:rPr lang="en-US" sz="998">
                <a:solidFill>
                  <a:srgbClr val="FFFFFF"/>
                </a:solidFill>
                <a:latin typeface="Arial"/>
              </a:rPr>
              <a:t>Established / Repeatable </a:t>
            </a:r>
          </a:p>
        </p:txBody>
      </p:sp>
      <p:sp>
        <p:nvSpPr>
          <p:cNvPr id="15" name="TextBox 14">
            <a:extLst>
              <a:ext uri="{FF2B5EF4-FFF2-40B4-BE49-F238E27FC236}">
                <a16:creationId xmlns:a16="http://schemas.microsoft.com/office/drawing/2014/main" id="{6456771B-32C0-4EA1-959F-5A7B91E70550}"/>
              </a:ext>
            </a:extLst>
          </p:cNvPr>
          <p:cNvSpPr txBox="1"/>
          <p:nvPr/>
        </p:nvSpPr>
        <p:spPr>
          <a:xfrm>
            <a:off x="1101247" y="2326617"/>
            <a:ext cx="998515"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5:</a:t>
            </a:r>
          </a:p>
          <a:p>
            <a:pPr algn="ctr" defTabSz="946052"/>
            <a:r>
              <a:rPr lang="en-US" sz="998" b="1">
                <a:solidFill>
                  <a:srgbClr val="FFFFFF"/>
                </a:solidFill>
                <a:latin typeface="Arial"/>
              </a:rPr>
              <a:t> </a:t>
            </a:r>
            <a:r>
              <a:rPr lang="en-US" sz="900">
                <a:solidFill>
                  <a:srgbClr val="FFFFFF"/>
                </a:solidFill>
                <a:latin typeface="Arial"/>
              </a:rPr>
              <a:t>Best In Class</a:t>
            </a:r>
            <a:endParaRPr lang="en-US" sz="998">
              <a:solidFill>
                <a:srgbClr val="FFFFFF"/>
              </a:solidFill>
              <a:latin typeface="Arial"/>
            </a:endParaRPr>
          </a:p>
        </p:txBody>
      </p:sp>
      <p:sp>
        <p:nvSpPr>
          <p:cNvPr id="16" name="Rectangle 25">
            <a:extLst>
              <a:ext uri="{FF2B5EF4-FFF2-40B4-BE49-F238E27FC236}">
                <a16:creationId xmlns:a16="http://schemas.microsoft.com/office/drawing/2014/main" id="{42CD9F7F-E00F-4BF8-9D59-4FA8C8C25DBC}"/>
              </a:ext>
            </a:extLst>
          </p:cNvPr>
          <p:cNvSpPr>
            <a:spLocks noChangeArrowheads="1"/>
          </p:cNvSpPr>
          <p:nvPr/>
        </p:nvSpPr>
        <p:spPr bwMode="auto">
          <a:xfrm>
            <a:off x="3324157" y="1976204"/>
            <a:ext cx="7562840" cy="262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72000" tIns="72000" rIns="72000" bIns="72000">
            <a:spAutoFit/>
          </a:bodyPr>
          <a:lstStyle/>
          <a:p>
            <a:pPr defTabSz="914370">
              <a:lnSpc>
                <a:spcPct val="120000"/>
              </a:lnSpc>
              <a:spcBef>
                <a:spcPct val="60000"/>
              </a:spcBef>
              <a:buClr>
                <a:srgbClr val="0C2340"/>
              </a:buClr>
            </a:pPr>
            <a:r>
              <a:rPr lang="en-US" sz="1000">
                <a:solidFill>
                  <a:srgbClr val="0C2340"/>
                </a:solidFill>
                <a:latin typeface="Arial"/>
              </a:rPr>
              <a:t>Critical Controlled Documents (CCDs) are a Level 3 capability and have some of the highest “severity” and/or “criticality” ratings associated to engineering information within an organization. A Level 2 Document Control standard is a prerequisite for consistent and accurate CCD management. The only difference between “controlled documents” and “critical controlled documents” is the attribution, captured via metadata, to the record. Copies of predecessors are recorded, changes are captured along with change purposes/reasons and a list of everyone involved in the change and review/approval of that change, including the document controller. </a:t>
            </a:r>
          </a:p>
          <a:p>
            <a:pPr defTabSz="914370">
              <a:lnSpc>
                <a:spcPct val="120000"/>
              </a:lnSpc>
              <a:spcBef>
                <a:spcPct val="60000"/>
              </a:spcBef>
              <a:buClr>
                <a:srgbClr val="0C2340"/>
              </a:buClr>
            </a:pPr>
            <a:r>
              <a:rPr lang="en-US" sz="1000">
                <a:solidFill>
                  <a:srgbClr val="0C2340"/>
                </a:solidFill>
                <a:latin typeface="Arial"/>
              </a:rPr>
              <a:t>Older versions are either layered or archived for the purpose of making inaccessible to anyone needing the current version but available for audit reviews when required. </a:t>
            </a:r>
          </a:p>
          <a:p>
            <a:pPr marL="171450" indent="-171450" defTabSz="914370">
              <a:lnSpc>
                <a:spcPct val="120000"/>
              </a:lnSpc>
              <a:spcBef>
                <a:spcPct val="60000"/>
              </a:spcBef>
              <a:buClr>
                <a:srgbClr val="0C2340"/>
              </a:buClr>
              <a:buFont typeface="Arial" panose="020B0604020202020204" pitchFamily="34" charset="0"/>
              <a:buChar char="•"/>
            </a:pPr>
            <a:r>
              <a:rPr lang="en-US" sz="1000" b="1">
                <a:solidFill>
                  <a:srgbClr val="0C2340"/>
                </a:solidFill>
                <a:latin typeface="Arial"/>
              </a:rPr>
              <a:t>Dispose/Archive</a:t>
            </a:r>
            <a:r>
              <a:rPr lang="en-US" sz="1000">
                <a:solidFill>
                  <a:srgbClr val="0C2340"/>
                </a:solidFill>
                <a:latin typeface="Arial"/>
              </a:rPr>
              <a:t>: Archival of old, superseded or inactive records with a documented disposition process that “tickets” (logs) all records disposed of, whether physical or digital, showcasing that they were disposed of in the “normal course of business” and had “matured” to meet their regulatory and business retention dates per the classification and associated retention schedule.</a:t>
            </a:r>
          </a:p>
          <a:p>
            <a:pPr defTabSz="914370">
              <a:lnSpc>
                <a:spcPct val="120000"/>
              </a:lnSpc>
              <a:spcBef>
                <a:spcPct val="60000"/>
              </a:spcBef>
              <a:buClr>
                <a:srgbClr val="0C2340"/>
              </a:buClr>
            </a:pPr>
            <a:r>
              <a:rPr lang="en-US" sz="1000" i="1">
                <a:solidFill>
                  <a:srgbClr val="0C2340"/>
                </a:solidFill>
                <a:latin typeface="Arial"/>
              </a:rPr>
              <a:t>*This document classification will usually be found referenced in business continuity plans and emergency response plans.  </a:t>
            </a:r>
          </a:p>
        </p:txBody>
      </p:sp>
      <p:grpSp>
        <p:nvGrpSpPr>
          <p:cNvPr id="17" name="Group 16">
            <a:extLst>
              <a:ext uri="{FF2B5EF4-FFF2-40B4-BE49-F238E27FC236}">
                <a16:creationId xmlns:a16="http://schemas.microsoft.com/office/drawing/2014/main" id="{5B251F10-20F4-4676-8751-3F438A47AC44}"/>
              </a:ext>
            </a:extLst>
          </p:cNvPr>
          <p:cNvGrpSpPr/>
          <p:nvPr/>
        </p:nvGrpSpPr>
        <p:grpSpPr>
          <a:xfrm>
            <a:off x="3952935" y="4752579"/>
            <a:ext cx="6743893" cy="1196472"/>
            <a:chOff x="3175962" y="4277892"/>
            <a:chExt cx="6908090" cy="1196472"/>
          </a:xfrm>
        </p:grpSpPr>
        <p:grpSp>
          <p:nvGrpSpPr>
            <p:cNvPr id="18" name="Group 17">
              <a:extLst>
                <a:ext uri="{FF2B5EF4-FFF2-40B4-BE49-F238E27FC236}">
                  <a16:creationId xmlns:a16="http://schemas.microsoft.com/office/drawing/2014/main" id="{280CEA7E-2380-4B3F-9AA0-3B3BC36307B9}"/>
                </a:ext>
              </a:extLst>
            </p:cNvPr>
            <p:cNvGrpSpPr/>
            <p:nvPr/>
          </p:nvGrpSpPr>
          <p:grpSpPr>
            <a:xfrm>
              <a:off x="3175962" y="4277892"/>
              <a:ext cx="6908090" cy="1196472"/>
              <a:chOff x="537682" y="2623279"/>
              <a:chExt cx="11116636" cy="2678254"/>
            </a:xfrm>
          </p:grpSpPr>
          <p:grpSp>
            <p:nvGrpSpPr>
              <p:cNvPr id="24" name="Group 23">
                <a:extLst>
                  <a:ext uri="{FF2B5EF4-FFF2-40B4-BE49-F238E27FC236}">
                    <a16:creationId xmlns:a16="http://schemas.microsoft.com/office/drawing/2014/main" id="{915A533C-10E2-4368-A6F7-010C6795D11E}"/>
                  </a:ext>
                </a:extLst>
              </p:cNvPr>
              <p:cNvGrpSpPr/>
              <p:nvPr/>
            </p:nvGrpSpPr>
            <p:grpSpPr>
              <a:xfrm>
                <a:off x="537682" y="2623279"/>
                <a:ext cx="11116636" cy="2678254"/>
                <a:chOff x="1981200" y="3046711"/>
                <a:chExt cx="8545001" cy="2058689"/>
              </a:xfrm>
            </p:grpSpPr>
            <p:grpSp>
              <p:nvGrpSpPr>
                <p:cNvPr id="70" name="Group 69">
                  <a:extLst>
                    <a:ext uri="{FF2B5EF4-FFF2-40B4-BE49-F238E27FC236}">
                      <a16:creationId xmlns:a16="http://schemas.microsoft.com/office/drawing/2014/main" id="{BB3AF7DD-A1DE-4FA4-AEBA-791C25C39D7A}"/>
                    </a:ext>
                  </a:extLst>
                </p:cNvPr>
                <p:cNvGrpSpPr/>
                <p:nvPr/>
              </p:nvGrpSpPr>
              <p:grpSpPr>
                <a:xfrm>
                  <a:off x="1981200" y="3046711"/>
                  <a:ext cx="1636201" cy="2058689"/>
                  <a:chOff x="1981200" y="3046711"/>
                  <a:chExt cx="1636201" cy="2058689"/>
                </a:xfrm>
              </p:grpSpPr>
              <p:sp>
                <p:nvSpPr>
                  <p:cNvPr id="83" name="Isosceles Triangle 5">
                    <a:extLst>
                      <a:ext uri="{FF2B5EF4-FFF2-40B4-BE49-F238E27FC236}">
                        <a16:creationId xmlns:a16="http://schemas.microsoft.com/office/drawing/2014/main" id="{478B33A8-A0C6-4D14-BD0E-0F6BA3915BFF}"/>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4" name="Rectangle: Rounded Corners 83">
                    <a:extLst>
                      <a:ext uri="{FF2B5EF4-FFF2-40B4-BE49-F238E27FC236}">
                        <a16:creationId xmlns:a16="http://schemas.microsoft.com/office/drawing/2014/main" id="{E3C29D9D-E4C2-4D87-A4F2-3503FE172BF3}"/>
                      </a:ext>
                    </a:extLst>
                  </p:cNvPr>
                  <p:cNvSpPr/>
                  <p:nvPr/>
                </p:nvSpPr>
                <p:spPr>
                  <a:xfrm>
                    <a:off x="1981200"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1" name="Group 70">
                  <a:extLst>
                    <a:ext uri="{FF2B5EF4-FFF2-40B4-BE49-F238E27FC236}">
                      <a16:creationId xmlns:a16="http://schemas.microsoft.com/office/drawing/2014/main" id="{B45C0AD6-C071-4B99-A67D-6EFE2C8CAF83}"/>
                    </a:ext>
                  </a:extLst>
                </p:cNvPr>
                <p:cNvGrpSpPr/>
                <p:nvPr/>
              </p:nvGrpSpPr>
              <p:grpSpPr>
                <a:xfrm>
                  <a:off x="3695371" y="3046711"/>
                  <a:ext cx="1655580" cy="2058689"/>
                  <a:chOff x="1961821" y="3046711"/>
                  <a:chExt cx="1655580" cy="2058689"/>
                </a:xfrm>
              </p:grpSpPr>
              <p:sp>
                <p:nvSpPr>
                  <p:cNvPr id="81" name="Isosceles Triangle 5">
                    <a:extLst>
                      <a:ext uri="{FF2B5EF4-FFF2-40B4-BE49-F238E27FC236}">
                        <a16:creationId xmlns:a16="http://schemas.microsoft.com/office/drawing/2014/main" id="{97EF516D-80AE-4F3D-A1B6-2947486282A2}"/>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2" name="Rectangle: Rounded Corners 81">
                    <a:extLst>
                      <a:ext uri="{FF2B5EF4-FFF2-40B4-BE49-F238E27FC236}">
                        <a16:creationId xmlns:a16="http://schemas.microsoft.com/office/drawing/2014/main" id="{E09F5BB3-C869-4AED-B507-38DAA5BC1E0A}"/>
                      </a:ext>
                    </a:extLst>
                  </p:cNvPr>
                  <p:cNvSpPr/>
                  <p:nvPr/>
                </p:nvSpPr>
                <p:spPr>
                  <a:xfrm>
                    <a:off x="1961821"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2" name="Group 71">
                  <a:extLst>
                    <a:ext uri="{FF2B5EF4-FFF2-40B4-BE49-F238E27FC236}">
                      <a16:creationId xmlns:a16="http://schemas.microsoft.com/office/drawing/2014/main" id="{538A3B76-35E4-434E-B030-0EF3E788DC2C}"/>
                    </a:ext>
                  </a:extLst>
                </p:cNvPr>
                <p:cNvGrpSpPr/>
                <p:nvPr/>
              </p:nvGrpSpPr>
              <p:grpSpPr>
                <a:xfrm>
                  <a:off x="5420812" y="3046711"/>
                  <a:ext cx="1636201" cy="2058689"/>
                  <a:chOff x="1981200" y="3046711"/>
                  <a:chExt cx="1636201" cy="2058689"/>
                </a:xfrm>
              </p:grpSpPr>
              <p:sp>
                <p:nvSpPr>
                  <p:cNvPr id="79" name="Isosceles Triangle 5">
                    <a:extLst>
                      <a:ext uri="{FF2B5EF4-FFF2-40B4-BE49-F238E27FC236}">
                        <a16:creationId xmlns:a16="http://schemas.microsoft.com/office/drawing/2014/main" id="{FE6679A6-5438-4BB0-A694-9D2F079C0319}"/>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0" name="Rectangle: Rounded Corners 79">
                    <a:extLst>
                      <a:ext uri="{FF2B5EF4-FFF2-40B4-BE49-F238E27FC236}">
                        <a16:creationId xmlns:a16="http://schemas.microsoft.com/office/drawing/2014/main" id="{22D7CDDA-E8DC-4F1B-BAF6-0098F45A423D}"/>
                      </a:ext>
                    </a:extLst>
                  </p:cNvPr>
                  <p:cNvSpPr/>
                  <p:nvPr/>
                </p:nvSpPr>
                <p:spPr>
                  <a:xfrm>
                    <a:off x="1981200"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3" name="Group 72">
                  <a:extLst>
                    <a:ext uri="{FF2B5EF4-FFF2-40B4-BE49-F238E27FC236}">
                      <a16:creationId xmlns:a16="http://schemas.microsoft.com/office/drawing/2014/main" id="{F21CB61F-716C-45E8-B07B-83B13073AE45}"/>
                    </a:ext>
                  </a:extLst>
                </p:cNvPr>
                <p:cNvGrpSpPr/>
                <p:nvPr/>
              </p:nvGrpSpPr>
              <p:grpSpPr>
                <a:xfrm>
                  <a:off x="7146656" y="3046711"/>
                  <a:ext cx="1643907" cy="2058689"/>
                  <a:chOff x="1973494" y="3046711"/>
                  <a:chExt cx="1643907" cy="2058689"/>
                </a:xfrm>
              </p:grpSpPr>
              <p:sp>
                <p:nvSpPr>
                  <p:cNvPr id="77" name="Isosceles Triangle 5">
                    <a:extLst>
                      <a:ext uri="{FF2B5EF4-FFF2-40B4-BE49-F238E27FC236}">
                        <a16:creationId xmlns:a16="http://schemas.microsoft.com/office/drawing/2014/main" id="{7432ABCF-BA1E-48BE-B361-B4A7FB647055}"/>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78" name="Rectangle: Rounded Corners 77">
                    <a:extLst>
                      <a:ext uri="{FF2B5EF4-FFF2-40B4-BE49-F238E27FC236}">
                        <a16:creationId xmlns:a16="http://schemas.microsoft.com/office/drawing/2014/main" id="{62A273B8-6CE1-4548-B7DF-CAE95E6AC2B0}"/>
                      </a:ext>
                    </a:extLst>
                  </p:cNvPr>
                  <p:cNvSpPr/>
                  <p:nvPr/>
                </p:nvSpPr>
                <p:spPr>
                  <a:xfrm>
                    <a:off x="1973494"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4" name="Group 73">
                  <a:extLst>
                    <a:ext uri="{FF2B5EF4-FFF2-40B4-BE49-F238E27FC236}">
                      <a16:creationId xmlns:a16="http://schemas.microsoft.com/office/drawing/2014/main" id="{5B2B2A9B-3844-484D-BD4A-5343E6803985}"/>
                    </a:ext>
                  </a:extLst>
                </p:cNvPr>
                <p:cNvGrpSpPr/>
                <p:nvPr/>
              </p:nvGrpSpPr>
              <p:grpSpPr>
                <a:xfrm>
                  <a:off x="8894523" y="3046711"/>
                  <a:ext cx="1631678" cy="2058689"/>
                  <a:chOff x="1985723" y="3046711"/>
                  <a:chExt cx="1631678" cy="2058689"/>
                </a:xfrm>
              </p:grpSpPr>
              <p:sp>
                <p:nvSpPr>
                  <p:cNvPr id="75" name="Isosceles Triangle 5">
                    <a:extLst>
                      <a:ext uri="{FF2B5EF4-FFF2-40B4-BE49-F238E27FC236}">
                        <a16:creationId xmlns:a16="http://schemas.microsoft.com/office/drawing/2014/main" id="{CD06D52E-227E-4B6B-A03A-3B04A23DBB99}"/>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76" name="Rectangle: Rounded Corners 75">
                    <a:extLst>
                      <a:ext uri="{FF2B5EF4-FFF2-40B4-BE49-F238E27FC236}">
                        <a16:creationId xmlns:a16="http://schemas.microsoft.com/office/drawing/2014/main" id="{8D15CE2A-523D-436B-9741-2DB3E43C897B}"/>
                      </a:ext>
                    </a:extLst>
                  </p:cNvPr>
                  <p:cNvSpPr/>
                  <p:nvPr/>
                </p:nvSpPr>
                <p:spPr>
                  <a:xfrm>
                    <a:off x="1985723"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grpSp>
            <p:nvGrpSpPr>
              <p:cNvPr id="25" name="Group 24">
                <a:extLst>
                  <a:ext uri="{FF2B5EF4-FFF2-40B4-BE49-F238E27FC236}">
                    <a16:creationId xmlns:a16="http://schemas.microsoft.com/office/drawing/2014/main" id="{3B18CB1A-114C-4CB3-B167-D6603372E7B4}"/>
                  </a:ext>
                </a:extLst>
              </p:cNvPr>
              <p:cNvGrpSpPr/>
              <p:nvPr/>
            </p:nvGrpSpPr>
            <p:grpSpPr>
              <a:xfrm>
                <a:off x="1196148" y="2847237"/>
                <a:ext cx="9425137" cy="509897"/>
                <a:chOff x="1196148" y="2847237"/>
                <a:chExt cx="9425137" cy="509897"/>
              </a:xfrm>
            </p:grpSpPr>
            <p:grpSp>
              <p:nvGrpSpPr>
                <p:cNvPr id="32" name="Group 31">
                  <a:extLst>
                    <a:ext uri="{FF2B5EF4-FFF2-40B4-BE49-F238E27FC236}">
                      <a16:creationId xmlns:a16="http://schemas.microsoft.com/office/drawing/2014/main" id="{13E24042-48BE-434F-8614-33D03A4CB431}"/>
                    </a:ext>
                  </a:extLst>
                </p:cNvPr>
                <p:cNvGrpSpPr/>
                <p:nvPr/>
              </p:nvGrpSpPr>
              <p:grpSpPr>
                <a:xfrm>
                  <a:off x="1196148" y="2847237"/>
                  <a:ext cx="509901" cy="509897"/>
                  <a:chOff x="1145186" y="2789380"/>
                  <a:chExt cx="632312" cy="632312"/>
                </a:xfrm>
              </p:grpSpPr>
              <p:sp>
                <p:nvSpPr>
                  <p:cNvPr id="61" name="Freeform: Shape 60">
                    <a:extLst>
                      <a:ext uri="{FF2B5EF4-FFF2-40B4-BE49-F238E27FC236}">
                        <a16:creationId xmlns:a16="http://schemas.microsoft.com/office/drawing/2014/main" id="{257D7F29-B8C4-4542-A26D-61971A7BFFCB}"/>
                      </a:ext>
                    </a:extLst>
                  </p:cNvPr>
                  <p:cNvSpPr/>
                  <p:nvPr/>
                </p:nvSpPr>
                <p:spPr>
                  <a:xfrm>
                    <a:off x="1584159" y="3251818"/>
                    <a:ext cx="157515" cy="157523"/>
                  </a:xfrm>
                  <a:custGeom>
                    <a:avLst/>
                    <a:gdLst>
                      <a:gd name="connsiteX0" fmla="*/ 28926 w 157515"/>
                      <a:gd name="connsiteY0" fmla="*/ 0 h 157523"/>
                      <a:gd name="connsiteX1" fmla="*/ 14179 w 157515"/>
                      <a:gd name="connsiteY1" fmla="*/ 14179 h 157523"/>
                      <a:gd name="connsiteX2" fmla="*/ 0 w 157515"/>
                      <a:gd name="connsiteY2" fmla="*/ 28926 h 157523"/>
                      <a:gd name="connsiteX3" fmla="*/ 117743 w 157515"/>
                      <a:gd name="connsiteY3" fmla="*/ 146669 h 157523"/>
                      <a:gd name="connsiteX4" fmla="*/ 143939 w 157515"/>
                      <a:gd name="connsiteY4" fmla="*/ 157523 h 157523"/>
                      <a:gd name="connsiteX5" fmla="*/ 155628 w 157515"/>
                      <a:gd name="connsiteY5" fmla="*/ 155628 h 157523"/>
                      <a:gd name="connsiteX6" fmla="*/ 146669 w 157515"/>
                      <a:gd name="connsiteY6" fmla="*/ 117743 h 15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15" h="157523">
                        <a:moveTo>
                          <a:pt x="28926" y="0"/>
                        </a:moveTo>
                        <a:cubicBezTo>
                          <a:pt x="24165" y="4882"/>
                          <a:pt x="19248" y="9614"/>
                          <a:pt x="14179" y="14179"/>
                        </a:cubicBezTo>
                        <a:cubicBezTo>
                          <a:pt x="9614" y="19248"/>
                          <a:pt x="4882" y="24165"/>
                          <a:pt x="0" y="28926"/>
                        </a:cubicBezTo>
                        <a:lnTo>
                          <a:pt x="117743" y="146669"/>
                        </a:lnTo>
                        <a:cubicBezTo>
                          <a:pt x="124979" y="153905"/>
                          <a:pt x="134454" y="157523"/>
                          <a:pt x="143939" y="157523"/>
                        </a:cubicBezTo>
                        <a:cubicBezTo>
                          <a:pt x="147889" y="157523"/>
                          <a:pt x="151840" y="156886"/>
                          <a:pt x="155628" y="155628"/>
                        </a:cubicBezTo>
                        <a:cubicBezTo>
                          <a:pt x="159902" y="142747"/>
                          <a:pt x="156921" y="127990"/>
                          <a:pt x="146669" y="117743"/>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 name="Freeform: Shape 61">
                    <a:extLst>
                      <a:ext uri="{FF2B5EF4-FFF2-40B4-BE49-F238E27FC236}">
                        <a16:creationId xmlns:a16="http://schemas.microsoft.com/office/drawing/2014/main" id="{DD471B49-8656-4A3B-84A0-45D606ECB295}"/>
                      </a:ext>
                    </a:extLst>
                  </p:cNvPr>
                  <p:cNvSpPr/>
                  <p:nvPr/>
                </p:nvSpPr>
                <p:spPr>
                  <a:xfrm>
                    <a:off x="1531760" y="3197567"/>
                    <a:ext cx="81658" cy="81658"/>
                  </a:xfrm>
                  <a:custGeom>
                    <a:avLst/>
                    <a:gdLst>
                      <a:gd name="connsiteX0" fmla="*/ 50880 w 81658"/>
                      <a:gd name="connsiteY0" fmla="*/ 81658 h 81658"/>
                      <a:gd name="connsiteX1" fmla="*/ 67543 w 81658"/>
                      <a:gd name="connsiteY1" fmla="*/ 67543 h 81658"/>
                      <a:gd name="connsiteX2" fmla="*/ 81658 w 81658"/>
                      <a:gd name="connsiteY2" fmla="*/ 50880 h 81658"/>
                      <a:gd name="connsiteX3" fmla="*/ 30777 w 81658"/>
                      <a:gd name="connsiteY3" fmla="*/ 0 h 81658"/>
                      <a:gd name="connsiteX4" fmla="*/ 15104 w 81658"/>
                      <a:gd name="connsiteY4" fmla="*/ 15104 h 81658"/>
                      <a:gd name="connsiteX5" fmla="*/ 0 w 81658"/>
                      <a:gd name="connsiteY5" fmla="*/ 30777 h 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58" h="81658">
                        <a:moveTo>
                          <a:pt x="50880" y="81658"/>
                        </a:moveTo>
                        <a:cubicBezTo>
                          <a:pt x="56606" y="77152"/>
                          <a:pt x="62149" y="72429"/>
                          <a:pt x="67543" y="67543"/>
                        </a:cubicBezTo>
                        <a:cubicBezTo>
                          <a:pt x="72429" y="62149"/>
                          <a:pt x="77152" y="56606"/>
                          <a:pt x="81658" y="50880"/>
                        </a:cubicBezTo>
                        <a:lnTo>
                          <a:pt x="30777" y="0"/>
                        </a:lnTo>
                        <a:cubicBezTo>
                          <a:pt x="25784" y="5272"/>
                          <a:pt x="20555" y="10308"/>
                          <a:pt x="15104" y="15104"/>
                        </a:cubicBezTo>
                        <a:cubicBezTo>
                          <a:pt x="10313" y="20555"/>
                          <a:pt x="5272" y="25784"/>
                          <a:pt x="0" y="30777"/>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 name="Freeform: Shape 62">
                    <a:extLst>
                      <a:ext uri="{FF2B5EF4-FFF2-40B4-BE49-F238E27FC236}">
                        <a16:creationId xmlns:a16="http://schemas.microsoft.com/office/drawing/2014/main" id="{83A6B92B-5CB3-42D9-85D7-2E67EF4C73C6}"/>
                      </a:ext>
                    </a:extLst>
                  </p:cNvPr>
                  <p:cNvSpPr/>
                  <p:nvPr/>
                </p:nvSpPr>
                <p:spPr>
                  <a:xfrm>
                    <a:off x="1198133" y="2803933"/>
                    <a:ext cx="419269" cy="464889"/>
                  </a:xfrm>
                  <a:custGeom>
                    <a:avLst/>
                    <a:gdLst>
                      <a:gd name="connsiteX0" fmla="*/ 202537 w 405074"/>
                      <a:gd name="connsiteY0" fmla="*/ 0 h 464889"/>
                      <a:gd name="connsiteX1" fmla="*/ 0 w 405074"/>
                      <a:gd name="connsiteY1" fmla="*/ 232442 h 464889"/>
                      <a:gd name="connsiteX2" fmla="*/ 202571 w 405074"/>
                      <a:gd name="connsiteY2" fmla="*/ 464890 h 464889"/>
                      <a:gd name="connsiteX3" fmla="*/ 308017 w 405074"/>
                      <a:gd name="connsiteY3" fmla="*/ 422408 h 464889"/>
                      <a:gd name="connsiteX4" fmla="*/ 360393 w 405074"/>
                      <a:gd name="connsiteY4" fmla="*/ 370032 h 464889"/>
                      <a:gd name="connsiteX5" fmla="*/ 405075 w 405074"/>
                      <a:gd name="connsiteY5" fmla="*/ 232442 h 464889"/>
                      <a:gd name="connsiteX6" fmla="*/ 202537 w 405074"/>
                      <a:gd name="connsiteY6" fmla="*/ 0 h 46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74" h="464889">
                        <a:moveTo>
                          <a:pt x="202537" y="0"/>
                        </a:moveTo>
                        <a:cubicBezTo>
                          <a:pt x="88287" y="15707"/>
                          <a:pt x="0" y="113947"/>
                          <a:pt x="0" y="232442"/>
                        </a:cubicBezTo>
                        <a:cubicBezTo>
                          <a:pt x="0" y="350953"/>
                          <a:pt x="88306" y="449202"/>
                          <a:pt x="202571" y="464890"/>
                        </a:cubicBezTo>
                        <a:cubicBezTo>
                          <a:pt x="241569" y="459520"/>
                          <a:pt x="277548" y="444536"/>
                          <a:pt x="308017" y="422408"/>
                        </a:cubicBezTo>
                        <a:cubicBezTo>
                          <a:pt x="328111" y="407825"/>
                          <a:pt x="345810" y="390125"/>
                          <a:pt x="360393" y="370032"/>
                        </a:cubicBezTo>
                        <a:cubicBezTo>
                          <a:pt x="388489" y="331352"/>
                          <a:pt x="405075" y="283791"/>
                          <a:pt x="405075" y="232442"/>
                        </a:cubicBezTo>
                        <a:cubicBezTo>
                          <a:pt x="405075" y="113947"/>
                          <a:pt x="316788" y="15707"/>
                          <a:pt x="202537" y="0"/>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 name="Freeform: Shape 63">
                    <a:extLst>
                      <a:ext uri="{FF2B5EF4-FFF2-40B4-BE49-F238E27FC236}">
                        <a16:creationId xmlns:a16="http://schemas.microsoft.com/office/drawing/2014/main" id="{379532CB-24C8-4368-88C1-AD3882E9FE77}"/>
                      </a:ext>
                    </a:extLst>
                  </p:cNvPr>
                  <p:cNvSpPr/>
                  <p:nvPr/>
                </p:nvSpPr>
                <p:spPr>
                  <a:xfrm>
                    <a:off x="1206935" y="2851129"/>
                    <a:ext cx="370495" cy="370495"/>
                  </a:xfrm>
                  <a:custGeom>
                    <a:avLst/>
                    <a:gdLst>
                      <a:gd name="connsiteX0" fmla="*/ 185248 w 370495"/>
                      <a:gd name="connsiteY0" fmla="*/ 0 h 370495"/>
                      <a:gd name="connsiteX1" fmla="*/ 370495 w 370495"/>
                      <a:gd name="connsiteY1" fmla="*/ 185248 h 370495"/>
                      <a:gd name="connsiteX2" fmla="*/ 185248 w 370495"/>
                      <a:gd name="connsiteY2" fmla="*/ 370495 h 370495"/>
                      <a:gd name="connsiteX3" fmla="*/ 0 w 370495"/>
                      <a:gd name="connsiteY3" fmla="*/ 185248 h 370495"/>
                      <a:gd name="connsiteX4" fmla="*/ 185248 w 370495"/>
                      <a:gd name="connsiteY4" fmla="*/ 0 h 37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95" h="370495">
                        <a:moveTo>
                          <a:pt x="185248" y="0"/>
                        </a:moveTo>
                        <a:cubicBezTo>
                          <a:pt x="287394" y="0"/>
                          <a:pt x="370495" y="83101"/>
                          <a:pt x="370495" y="185248"/>
                        </a:cubicBezTo>
                        <a:cubicBezTo>
                          <a:pt x="370495" y="287394"/>
                          <a:pt x="287394" y="370495"/>
                          <a:pt x="185248" y="370495"/>
                        </a:cubicBezTo>
                        <a:cubicBezTo>
                          <a:pt x="83101" y="370495"/>
                          <a:pt x="0" y="287394"/>
                          <a:pt x="0" y="185248"/>
                        </a:cubicBezTo>
                        <a:cubicBezTo>
                          <a:pt x="0" y="83101"/>
                          <a:pt x="83101" y="0"/>
                          <a:pt x="185248" y="0"/>
                        </a:cubicBezTo>
                        <a:close/>
                      </a:path>
                    </a:pathLst>
                  </a:custGeom>
                  <a:solidFill>
                    <a:srgbClr val="FFFFFF"/>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 name="Freeform: Shape 64">
                    <a:extLst>
                      <a:ext uri="{FF2B5EF4-FFF2-40B4-BE49-F238E27FC236}">
                        <a16:creationId xmlns:a16="http://schemas.microsoft.com/office/drawing/2014/main" id="{AE19B6DF-B510-417C-9B97-FF486FCD30AB}"/>
                      </a:ext>
                    </a:extLst>
                  </p:cNvPr>
                  <p:cNvSpPr/>
                  <p:nvPr/>
                </p:nvSpPr>
                <p:spPr>
                  <a:xfrm>
                    <a:off x="1239157" y="2853715"/>
                    <a:ext cx="338273" cy="365324"/>
                  </a:xfrm>
                  <a:custGeom>
                    <a:avLst/>
                    <a:gdLst>
                      <a:gd name="connsiteX0" fmla="*/ 154373 w 308746"/>
                      <a:gd name="connsiteY0" fmla="*/ 0 h 365323"/>
                      <a:gd name="connsiteX1" fmla="*/ 0 w 308746"/>
                      <a:gd name="connsiteY1" fmla="*/ 182662 h 365323"/>
                      <a:gd name="connsiteX2" fmla="*/ 154373 w 308746"/>
                      <a:gd name="connsiteY2" fmla="*/ 365323 h 365323"/>
                      <a:gd name="connsiteX3" fmla="*/ 308746 w 308746"/>
                      <a:gd name="connsiteY3" fmla="*/ 182662 h 365323"/>
                      <a:gd name="connsiteX4" fmla="*/ 154373 w 308746"/>
                      <a:gd name="connsiteY4" fmla="*/ 0 h 36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46" h="365323">
                        <a:moveTo>
                          <a:pt x="154373" y="0"/>
                        </a:moveTo>
                        <a:cubicBezTo>
                          <a:pt x="66872" y="14743"/>
                          <a:pt x="0" y="91037"/>
                          <a:pt x="0" y="182662"/>
                        </a:cubicBezTo>
                        <a:cubicBezTo>
                          <a:pt x="0" y="274287"/>
                          <a:pt x="66872" y="350581"/>
                          <a:pt x="154373" y="365323"/>
                        </a:cubicBezTo>
                        <a:cubicBezTo>
                          <a:pt x="241874" y="350581"/>
                          <a:pt x="308746" y="274287"/>
                          <a:pt x="308746" y="182662"/>
                        </a:cubicBezTo>
                        <a:cubicBezTo>
                          <a:pt x="308746" y="91037"/>
                          <a:pt x="241874" y="14743"/>
                          <a:pt x="154373" y="0"/>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6" name="Freeform: Shape 65">
                    <a:extLst>
                      <a:ext uri="{FF2B5EF4-FFF2-40B4-BE49-F238E27FC236}">
                        <a16:creationId xmlns:a16="http://schemas.microsoft.com/office/drawing/2014/main" id="{AFCBD801-B67C-4A48-899F-CA53C9D29E13}"/>
                      </a:ext>
                    </a:extLst>
                  </p:cNvPr>
                  <p:cNvSpPr/>
                  <p:nvPr/>
                </p:nvSpPr>
                <p:spPr>
                  <a:xfrm>
                    <a:off x="1145186" y="2789380"/>
                    <a:ext cx="632312" cy="632312"/>
                  </a:xfrm>
                  <a:custGeom>
                    <a:avLst/>
                    <a:gdLst>
                      <a:gd name="connsiteX0" fmla="*/ 617839 w 632312"/>
                      <a:gd name="connsiteY0" fmla="*/ 547986 h 632312"/>
                      <a:gd name="connsiteX1" fmla="*/ 452994 w 632312"/>
                      <a:gd name="connsiteY1" fmla="*/ 383139 h 632312"/>
                      <a:gd name="connsiteX2" fmla="*/ 493994 w 632312"/>
                      <a:gd name="connsiteY2" fmla="*/ 246997 h 632312"/>
                      <a:gd name="connsiteX3" fmla="*/ 246997 w 632312"/>
                      <a:gd name="connsiteY3" fmla="*/ 0 h 632312"/>
                      <a:gd name="connsiteX4" fmla="*/ 0 w 632312"/>
                      <a:gd name="connsiteY4" fmla="*/ 246997 h 632312"/>
                      <a:gd name="connsiteX5" fmla="*/ 246997 w 632312"/>
                      <a:gd name="connsiteY5" fmla="*/ 493994 h 632312"/>
                      <a:gd name="connsiteX6" fmla="*/ 383139 w 632312"/>
                      <a:gd name="connsiteY6" fmla="*/ 452994 h 632312"/>
                      <a:gd name="connsiteX7" fmla="*/ 428704 w 632312"/>
                      <a:gd name="connsiteY7" fmla="*/ 498557 h 632312"/>
                      <a:gd name="connsiteX8" fmla="*/ 428722 w 632312"/>
                      <a:gd name="connsiteY8" fmla="*/ 498582 h 632312"/>
                      <a:gd name="connsiteX9" fmla="*/ 547986 w 632312"/>
                      <a:gd name="connsiteY9" fmla="*/ 617839 h 632312"/>
                      <a:gd name="connsiteX10" fmla="*/ 582913 w 632312"/>
                      <a:gd name="connsiteY10" fmla="*/ 632312 h 632312"/>
                      <a:gd name="connsiteX11" fmla="*/ 617834 w 632312"/>
                      <a:gd name="connsiteY11" fmla="*/ 617844 h 632312"/>
                      <a:gd name="connsiteX12" fmla="*/ 632312 w 632312"/>
                      <a:gd name="connsiteY12" fmla="*/ 582913 h 632312"/>
                      <a:gd name="connsiteX13" fmla="*/ 617839 w 632312"/>
                      <a:gd name="connsiteY13" fmla="*/ 547986 h 632312"/>
                      <a:gd name="connsiteX14" fmla="*/ 403242 w 632312"/>
                      <a:gd name="connsiteY14" fmla="*/ 438164 h 632312"/>
                      <a:gd name="connsiteX15" fmla="*/ 438164 w 632312"/>
                      <a:gd name="connsiteY15" fmla="*/ 403242 h 632312"/>
                      <a:gd name="connsiteX16" fmla="*/ 473202 w 632312"/>
                      <a:gd name="connsiteY16" fmla="*/ 438280 h 632312"/>
                      <a:gd name="connsiteX17" fmla="*/ 438280 w 632312"/>
                      <a:gd name="connsiteY17" fmla="*/ 473202 h 632312"/>
                      <a:gd name="connsiteX18" fmla="*/ 24700 w 632312"/>
                      <a:gd name="connsiteY18" fmla="*/ 246997 h 632312"/>
                      <a:gd name="connsiteX19" fmla="*/ 246997 w 632312"/>
                      <a:gd name="connsiteY19" fmla="*/ 24700 h 632312"/>
                      <a:gd name="connsiteX20" fmla="*/ 469294 w 632312"/>
                      <a:gd name="connsiteY20" fmla="*/ 246997 h 632312"/>
                      <a:gd name="connsiteX21" fmla="*/ 426967 w 632312"/>
                      <a:gd name="connsiteY21" fmla="*/ 377331 h 632312"/>
                      <a:gd name="connsiteX22" fmla="*/ 377331 w 632312"/>
                      <a:gd name="connsiteY22" fmla="*/ 426967 h 632312"/>
                      <a:gd name="connsiteX23" fmla="*/ 377331 w 632312"/>
                      <a:gd name="connsiteY23" fmla="*/ 426971 h 632312"/>
                      <a:gd name="connsiteX24" fmla="*/ 246997 w 632312"/>
                      <a:gd name="connsiteY24" fmla="*/ 469294 h 632312"/>
                      <a:gd name="connsiteX25" fmla="*/ 24700 w 632312"/>
                      <a:gd name="connsiteY25" fmla="*/ 246997 h 632312"/>
                      <a:gd name="connsiteX26" fmla="*/ 600377 w 632312"/>
                      <a:gd name="connsiteY26" fmla="*/ 600377 h 632312"/>
                      <a:gd name="connsiteX27" fmla="*/ 582913 w 632312"/>
                      <a:gd name="connsiteY27" fmla="*/ 607612 h 632312"/>
                      <a:gd name="connsiteX28" fmla="*/ 565449 w 632312"/>
                      <a:gd name="connsiteY28" fmla="*/ 600377 h 632312"/>
                      <a:gd name="connsiteX29" fmla="*/ 455791 w 632312"/>
                      <a:gd name="connsiteY29" fmla="*/ 490714 h 632312"/>
                      <a:gd name="connsiteX30" fmla="*/ 490714 w 632312"/>
                      <a:gd name="connsiteY30" fmla="*/ 455791 h 632312"/>
                      <a:gd name="connsiteX31" fmla="*/ 600377 w 632312"/>
                      <a:gd name="connsiteY31" fmla="*/ 565454 h 632312"/>
                      <a:gd name="connsiteX32" fmla="*/ 607612 w 632312"/>
                      <a:gd name="connsiteY32" fmla="*/ 582913 h 632312"/>
                      <a:gd name="connsiteX33" fmla="*/ 600377 w 632312"/>
                      <a:gd name="connsiteY33" fmla="*/ 600377 h 63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312" h="632312">
                        <a:moveTo>
                          <a:pt x="617839" y="547986"/>
                        </a:moveTo>
                        <a:lnTo>
                          <a:pt x="452994" y="383139"/>
                        </a:lnTo>
                        <a:cubicBezTo>
                          <a:pt x="479849" y="342688"/>
                          <a:pt x="493994" y="295847"/>
                          <a:pt x="493994" y="246997"/>
                        </a:cubicBezTo>
                        <a:cubicBezTo>
                          <a:pt x="493994" y="110801"/>
                          <a:pt x="383192" y="0"/>
                          <a:pt x="246997" y="0"/>
                        </a:cubicBezTo>
                        <a:cubicBezTo>
                          <a:pt x="110801" y="0"/>
                          <a:pt x="0" y="110801"/>
                          <a:pt x="0" y="246997"/>
                        </a:cubicBezTo>
                        <a:cubicBezTo>
                          <a:pt x="0" y="383192"/>
                          <a:pt x="110801" y="493994"/>
                          <a:pt x="246997" y="493994"/>
                        </a:cubicBezTo>
                        <a:cubicBezTo>
                          <a:pt x="295847" y="493994"/>
                          <a:pt x="342688" y="479849"/>
                          <a:pt x="383139" y="452994"/>
                        </a:cubicBezTo>
                        <a:lnTo>
                          <a:pt x="428704" y="498557"/>
                        </a:lnTo>
                        <a:cubicBezTo>
                          <a:pt x="428714" y="498567"/>
                          <a:pt x="428719" y="498572"/>
                          <a:pt x="428722" y="498582"/>
                        </a:cubicBezTo>
                        <a:lnTo>
                          <a:pt x="547986" y="617839"/>
                        </a:lnTo>
                        <a:cubicBezTo>
                          <a:pt x="557320" y="627174"/>
                          <a:pt x="569723" y="632312"/>
                          <a:pt x="582913" y="632312"/>
                        </a:cubicBezTo>
                        <a:cubicBezTo>
                          <a:pt x="596102" y="632312"/>
                          <a:pt x="608505" y="627174"/>
                          <a:pt x="617834" y="617844"/>
                        </a:cubicBezTo>
                        <a:cubicBezTo>
                          <a:pt x="627170" y="608514"/>
                          <a:pt x="632312" y="596112"/>
                          <a:pt x="632312" y="582913"/>
                        </a:cubicBezTo>
                        <a:cubicBezTo>
                          <a:pt x="632312" y="569714"/>
                          <a:pt x="627170" y="557311"/>
                          <a:pt x="617839" y="547986"/>
                        </a:cubicBezTo>
                        <a:close/>
                        <a:moveTo>
                          <a:pt x="403242" y="438164"/>
                        </a:moveTo>
                        <a:cubicBezTo>
                          <a:pt x="416026" y="427705"/>
                          <a:pt x="427710" y="416021"/>
                          <a:pt x="438164" y="403242"/>
                        </a:cubicBezTo>
                        <a:lnTo>
                          <a:pt x="473202" y="438280"/>
                        </a:lnTo>
                        <a:cubicBezTo>
                          <a:pt x="462545" y="450856"/>
                          <a:pt x="450856" y="462545"/>
                          <a:pt x="438280" y="473202"/>
                        </a:cubicBezTo>
                        <a:close/>
                        <a:moveTo>
                          <a:pt x="24700" y="246997"/>
                        </a:moveTo>
                        <a:cubicBezTo>
                          <a:pt x="24700" y="124420"/>
                          <a:pt x="124420" y="24700"/>
                          <a:pt x="246997" y="24700"/>
                        </a:cubicBezTo>
                        <a:cubicBezTo>
                          <a:pt x="369574" y="24700"/>
                          <a:pt x="469294" y="124420"/>
                          <a:pt x="469294" y="246997"/>
                        </a:cubicBezTo>
                        <a:cubicBezTo>
                          <a:pt x="469294" y="294144"/>
                          <a:pt x="454657" y="339211"/>
                          <a:pt x="426967" y="377331"/>
                        </a:cubicBezTo>
                        <a:cubicBezTo>
                          <a:pt x="413117" y="396415"/>
                          <a:pt x="396415" y="413117"/>
                          <a:pt x="377331" y="426967"/>
                        </a:cubicBezTo>
                        <a:lnTo>
                          <a:pt x="377331" y="426971"/>
                        </a:lnTo>
                        <a:cubicBezTo>
                          <a:pt x="339211" y="454657"/>
                          <a:pt x="294144" y="469294"/>
                          <a:pt x="246997" y="469294"/>
                        </a:cubicBezTo>
                        <a:cubicBezTo>
                          <a:pt x="124420" y="469294"/>
                          <a:pt x="24700" y="369574"/>
                          <a:pt x="24700" y="246997"/>
                        </a:cubicBezTo>
                        <a:close/>
                        <a:moveTo>
                          <a:pt x="600377" y="600377"/>
                        </a:moveTo>
                        <a:cubicBezTo>
                          <a:pt x="595706" y="605041"/>
                          <a:pt x="589507" y="607612"/>
                          <a:pt x="582913" y="607612"/>
                        </a:cubicBezTo>
                        <a:cubicBezTo>
                          <a:pt x="576318" y="607612"/>
                          <a:pt x="570119" y="605041"/>
                          <a:pt x="565449" y="600377"/>
                        </a:cubicBezTo>
                        <a:lnTo>
                          <a:pt x="455791" y="490714"/>
                        </a:lnTo>
                        <a:cubicBezTo>
                          <a:pt x="468295" y="479979"/>
                          <a:pt x="479979" y="468300"/>
                          <a:pt x="490714" y="455791"/>
                        </a:cubicBezTo>
                        <a:lnTo>
                          <a:pt x="600377" y="565454"/>
                        </a:lnTo>
                        <a:cubicBezTo>
                          <a:pt x="605041" y="570119"/>
                          <a:pt x="607612" y="576313"/>
                          <a:pt x="607612" y="582913"/>
                        </a:cubicBezTo>
                        <a:cubicBezTo>
                          <a:pt x="607612" y="589512"/>
                          <a:pt x="605041" y="595706"/>
                          <a:pt x="600377" y="600377"/>
                        </a:cubicBezTo>
                        <a:close/>
                      </a:path>
                    </a:pathLst>
                  </a:custGeom>
                  <a:solidFill>
                    <a:srgbClr val="2A506C"/>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7" name="Freeform: Shape 66">
                    <a:extLst>
                      <a:ext uri="{FF2B5EF4-FFF2-40B4-BE49-F238E27FC236}">
                        <a16:creationId xmlns:a16="http://schemas.microsoft.com/office/drawing/2014/main" id="{E2F34AA4-79AD-40BE-AEAA-E7ECF1B98D27}"/>
                      </a:ext>
                    </a:extLst>
                  </p:cNvPr>
                  <p:cNvSpPr/>
                  <p:nvPr/>
                </p:nvSpPr>
                <p:spPr>
                  <a:xfrm>
                    <a:off x="1194585" y="2838779"/>
                    <a:ext cx="395195" cy="395195"/>
                  </a:xfrm>
                  <a:custGeom>
                    <a:avLst/>
                    <a:gdLst>
                      <a:gd name="connsiteX0" fmla="*/ 395195 w 395195"/>
                      <a:gd name="connsiteY0" fmla="*/ 197598 h 395195"/>
                      <a:gd name="connsiteX1" fmla="*/ 197598 w 395195"/>
                      <a:gd name="connsiteY1" fmla="*/ 0 h 395195"/>
                      <a:gd name="connsiteX2" fmla="*/ 0 w 395195"/>
                      <a:gd name="connsiteY2" fmla="*/ 197598 h 395195"/>
                      <a:gd name="connsiteX3" fmla="*/ 197598 w 395195"/>
                      <a:gd name="connsiteY3" fmla="*/ 395195 h 395195"/>
                      <a:gd name="connsiteX4" fmla="*/ 395195 w 395195"/>
                      <a:gd name="connsiteY4" fmla="*/ 197598 h 395195"/>
                      <a:gd name="connsiteX5" fmla="*/ 197598 w 395195"/>
                      <a:gd name="connsiteY5" fmla="*/ 370495 h 395195"/>
                      <a:gd name="connsiteX6" fmla="*/ 24700 w 395195"/>
                      <a:gd name="connsiteY6" fmla="*/ 197598 h 395195"/>
                      <a:gd name="connsiteX7" fmla="*/ 197598 w 395195"/>
                      <a:gd name="connsiteY7" fmla="*/ 24700 h 395195"/>
                      <a:gd name="connsiteX8" fmla="*/ 370495 w 395195"/>
                      <a:gd name="connsiteY8" fmla="*/ 197598 h 395195"/>
                      <a:gd name="connsiteX9" fmla="*/ 197598 w 395195"/>
                      <a:gd name="connsiteY9" fmla="*/ 370495 h 3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95" h="395195">
                        <a:moveTo>
                          <a:pt x="395195" y="197598"/>
                        </a:moveTo>
                        <a:cubicBezTo>
                          <a:pt x="395195" y="88639"/>
                          <a:pt x="306556" y="0"/>
                          <a:pt x="197598" y="0"/>
                        </a:cubicBezTo>
                        <a:cubicBezTo>
                          <a:pt x="88639" y="0"/>
                          <a:pt x="0" y="88639"/>
                          <a:pt x="0" y="197598"/>
                        </a:cubicBezTo>
                        <a:cubicBezTo>
                          <a:pt x="0" y="306556"/>
                          <a:pt x="88639" y="395195"/>
                          <a:pt x="197598" y="395195"/>
                        </a:cubicBezTo>
                        <a:cubicBezTo>
                          <a:pt x="306556" y="395195"/>
                          <a:pt x="395195" y="306556"/>
                          <a:pt x="395195" y="197598"/>
                        </a:cubicBezTo>
                        <a:close/>
                        <a:moveTo>
                          <a:pt x="197598" y="370495"/>
                        </a:moveTo>
                        <a:cubicBezTo>
                          <a:pt x="102263" y="370495"/>
                          <a:pt x="24700" y="292932"/>
                          <a:pt x="24700" y="197598"/>
                        </a:cubicBezTo>
                        <a:cubicBezTo>
                          <a:pt x="24700" y="102263"/>
                          <a:pt x="102263" y="24700"/>
                          <a:pt x="197598" y="24700"/>
                        </a:cubicBezTo>
                        <a:cubicBezTo>
                          <a:pt x="292932" y="24700"/>
                          <a:pt x="370495" y="102263"/>
                          <a:pt x="370495" y="197598"/>
                        </a:cubicBezTo>
                        <a:cubicBezTo>
                          <a:pt x="370495" y="292932"/>
                          <a:pt x="292932" y="370495"/>
                          <a:pt x="197598" y="370495"/>
                        </a:cubicBezTo>
                        <a:close/>
                      </a:path>
                    </a:pathLst>
                  </a:custGeom>
                  <a:solidFill>
                    <a:srgbClr val="2A506C"/>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8" name="Freeform: Shape 67">
                    <a:extLst>
                      <a:ext uri="{FF2B5EF4-FFF2-40B4-BE49-F238E27FC236}">
                        <a16:creationId xmlns:a16="http://schemas.microsoft.com/office/drawing/2014/main" id="{62DB591D-A947-4AF2-B32D-88BBA969074F}"/>
                      </a:ext>
                    </a:extLst>
                  </p:cNvPr>
                  <p:cNvSpPr/>
                  <p:nvPr/>
                </p:nvSpPr>
                <p:spPr>
                  <a:xfrm>
                    <a:off x="1379833" y="2888178"/>
                    <a:ext cx="151574" cy="111968"/>
                  </a:xfrm>
                  <a:custGeom>
                    <a:avLst/>
                    <a:gdLst>
                      <a:gd name="connsiteX0" fmla="*/ 143648 w 151574"/>
                      <a:gd name="connsiteY0" fmla="*/ 111144 h 111968"/>
                      <a:gd name="connsiteX1" fmla="*/ 150750 w 151574"/>
                      <a:gd name="connsiteY1" fmla="*/ 95185 h 111968"/>
                      <a:gd name="connsiteX2" fmla="*/ 97197 w 151574"/>
                      <a:gd name="connsiteY2" fmla="*/ 26750 h 111968"/>
                      <a:gd name="connsiteX3" fmla="*/ 12350 w 151574"/>
                      <a:gd name="connsiteY3" fmla="*/ 0 h 111968"/>
                      <a:gd name="connsiteX4" fmla="*/ 0 w 151574"/>
                      <a:gd name="connsiteY4" fmla="*/ 12350 h 111968"/>
                      <a:gd name="connsiteX5" fmla="*/ 12350 w 151574"/>
                      <a:gd name="connsiteY5" fmla="*/ 24700 h 111968"/>
                      <a:gd name="connsiteX6" fmla="*/ 127691 w 151574"/>
                      <a:gd name="connsiteY6" fmla="*/ 104043 h 111968"/>
                      <a:gd name="connsiteX7" fmla="*/ 139225 w 151574"/>
                      <a:gd name="connsiteY7" fmla="*/ 111969 h 111968"/>
                      <a:gd name="connsiteX8" fmla="*/ 143648 w 151574"/>
                      <a:gd name="connsiteY8" fmla="*/ 111144 h 1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4" h="111968">
                        <a:moveTo>
                          <a:pt x="143648" y="111144"/>
                        </a:moveTo>
                        <a:cubicBezTo>
                          <a:pt x="150017" y="108698"/>
                          <a:pt x="153196" y="101553"/>
                          <a:pt x="150750" y="95185"/>
                        </a:cubicBezTo>
                        <a:cubicBezTo>
                          <a:pt x="140113" y="67504"/>
                          <a:pt x="121598" y="43842"/>
                          <a:pt x="97197" y="26750"/>
                        </a:cubicBezTo>
                        <a:cubicBezTo>
                          <a:pt x="72222" y="9248"/>
                          <a:pt x="42882" y="0"/>
                          <a:pt x="12350" y="0"/>
                        </a:cubicBezTo>
                        <a:cubicBezTo>
                          <a:pt x="5529" y="0"/>
                          <a:pt x="0" y="5529"/>
                          <a:pt x="0" y="12350"/>
                        </a:cubicBezTo>
                        <a:cubicBezTo>
                          <a:pt x="0" y="19171"/>
                          <a:pt x="5529" y="24700"/>
                          <a:pt x="12350" y="24700"/>
                        </a:cubicBezTo>
                        <a:cubicBezTo>
                          <a:pt x="63105" y="24700"/>
                          <a:pt x="109460" y="56582"/>
                          <a:pt x="127691" y="104043"/>
                        </a:cubicBezTo>
                        <a:cubicBezTo>
                          <a:pt x="129582" y="108954"/>
                          <a:pt x="134261" y="111969"/>
                          <a:pt x="139225" y="111969"/>
                        </a:cubicBezTo>
                        <a:cubicBezTo>
                          <a:pt x="140697" y="111969"/>
                          <a:pt x="142192" y="111703"/>
                          <a:pt x="143648" y="111144"/>
                        </a:cubicBezTo>
                        <a:close/>
                      </a:path>
                    </a:pathLst>
                  </a:custGeom>
                  <a:solidFill>
                    <a:schemeClr val="tx1">
                      <a:lumMod val="65000"/>
                      <a:lumOff val="35000"/>
                    </a:schemeClr>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9" name="Freeform: Shape 68">
                    <a:extLst>
                      <a:ext uri="{FF2B5EF4-FFF2-40B4-BE49-F238E27FC236}">
                        <a16:creationId xmlns:a16="http://schemas.microsoft.com/office/drawing/2014/main" id="{598A4997-4FAA-43EE-A92E-085EFCE9F97A}"/>
                      </a:ext>
                    </a:extLst>
                  </p:cNvPr>
                  <p:cNvSpPr/>
                  <p:nvPr/>
                </p:nvSpPr>
                <p:spPr>
                  <a:xfrm>
                    <a:off x="1515681" y="3024027"/>
                    <a:ext cx="24699" cy="24699"/>
                  </a:xfrm>
                  <a:custGeom>
                    <a:avLst/>
                    <a:gdLst>
                      <a:gd name="connsiteX0" fmla="*/ 12350 w 24699"/>
                      <a:gd name="connsiteY0" fmla="*/ 0 h 24699"/>
                      <a:gd name="connsiteX1" fmla="*/ 0 w 24699"/>
                      <a:gd name="connsiteY1" fmla="*/ 12350 h 24699"/>
                      <a:gd name="connsiteX2" fmla="*/ 12350 w 24699"/>
                      <a:gd name="connsiteY2" fmla="*/ 24700 h 24699"/>
                      <a:gd name="connsiteX3" fmla="*/ 24700 w 24699"/>
                      <a:gd name="connsiteY3" fmla="*/ 12350 h 24699"/>
                      <a:gd name="connsiteX4" fmla="*/ 12350 w 24699"/>
                      <a:gd name="connsiteY4" fmla="*/ 0 h 2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9" h="24699">
                        <a:moveTo>
                          <a:pt x="12350" y="0"/>
                        </a:moveTo>
                        <a:cubicBezTo>
                          <a:pt x="5533" y="0"/>
                          <a:pt x="0" y="5533"/>
                          <a:pt x="0" y="12350"/>
                        </a:cubicBezTo>
                        <a:cubicBezTo>
                          <a:pt x="0" y="19167"/>
                          <a:pt x="5533" y="24700"/>
                          <a:pt x="12350" y="24700"/>
                        </a:cubicBezTo>
                        <a:cubicBezTo>
                          <a:pt x="19167" y="24700"/>
                          <a:pt x="24700" y="19167"/>
                          <a:pt x="24700" y="12350"/>
                        </a:cubicBezTo>
                        <a:cubicBezTo>
                          <a:pt x="24700" y="5533"/>
                          <a:pt x="19167" y="0"/>
                          <a:pt x="12350" y="0"/>
                        </a:cubicBezTo>
                        <a:close/>
                      </a:path>
                    </a:pathLst>
                  </a:custGeom>
                  <a:solidFill>
                    <a:schemeClr val="tx1">
                      <a:lumMod val="65000"/>
                      <a:lumOff val="35000"/>
                    </a:schemeClr>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33" name="Group 32">
                  <a:extLst>
                    <a:ext uri="{FF2B5EF4-FFF2-40B4-BE49-F238E27FC236}">
                      <a16:creationId xmlns:a16="http://schemas.microsoft.com/office/drawing/2014/main" id="{2B219FB9-0C76-446F-8B0E-1E258E24D2A3}"/>
                    </a:ext>
                  </a:extLst>
                </p:cNvPr>
                <p:cNvGrpSpPr/>
                <p:nvPr/>
              </p:nvGrpSpPr>
              <p:grpSpPr>
                <a:xfrm>
                  <a:off x="3419691" y="2847251"/>
                  <a:ext cx="465280" cy="465280"/>
                  <a:chOff x="3429936" y="2847251"/>
                  <a:chExt cx="465280" cy="465280"/>
                </a:xfrm>
              </p:grpSpPr>
              <p:sp>
                <p:nvSpPr>
                  <p:cNvPr id="52" name="Freeform: Shape 51">
                    <a:extLst>
                      <a:ext uri="{FF2B5EF4-FFF2-40B4-BE49-F238E27FC236}">
                        <a16:creationId xmlns:a16="http://schemas.microsoft.com/office/drawing/2014/main" id="{4FCE7D84-0885-4CB3-8D13-60F8F9F59AC1}"/>
                      </a:ext>
                    </a:extLst>
                  </p:cNvPr>
                  <p:cNvSpPr/>
                  <p:nvPr/>
                </p:nvSpPr>
                <p:spPr>
                  <a:xfrm>
                    <a:off x="3429936" y="2847251"/>
                    <a:ext cx="465280" cy="465280"/>
                  </a:xfrm>
                  <a:custGeom>
                    <a:avLst/>
                    <a:gdLst>
                      <a:gd name="connsiteX0" fmla="*/ 0 w 4876800"/>
                      <a:gd name="connsiteY0" fmla="*/ 0 h 4876800"/>
                      <a:gd name="connsiteX1" fmla="*/ 0 w 4876800"/>
                      <a:gd name="connsiteY1" fmla="*/ 4876800 h 4876800"/>
                      <a:gd name="connsiteX2" fmla="*/ 4876800 w 4876800"/>
                      <a:gd name="connsiteY2" fmla="*/ 4876800 h 4876800"/>
                      <a:gd name="connsiteX3" fmla="*/ 4876800 w 4876800"/>
                      <a:gd name="connsiteY3" fmla="*/ 0 h 4876800"/>
                      <a:gd name="connsiteX4" fmla="*/ 0 w 4876800"/>
                      <a:gd name="connsiteY4" fmla="*/ 0 h 4876800"/>
                      <a:gd name="connsiteX5" fmla="*/ 4591050 w 4876800"/>
                      <a:gd name="connsiteY5" fmla="*/ 4591050 h 4876800"/>
                      <a:gd name="connsiteX6" fmla="*/ 285750 w 4876800"/>
                      <a:gd name="connsiteY6" fmla="*/ 4591050 h 4876800"/>
                      <a:gd name="connsiteX7" fmla="*/ 285750 w 4876800"/>
                      <a:gd name="connsiteY7" fmla="*/ 285750 h 4876800"/>
                      <a:gd name="connsiteX8" fmla="*/ 4591050 w 4876800"/>
                      <a:gd name="connsiteY8" fmla="*/ 285750 h 4876800"/>
                      <a:gd name="connsiteX9" fmla="*/ 4591050 w 4876800"/>
                      <a:gd name="connsiteY9"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4876800">
                        <a:moveTo>
                          <a:pt x="0" y="0"/>
                        </a:moveTo>
                        <a:lnTo>
                          <a:pt x="0" y="4876800"/>
                        </a:lnTo>
                        <a:lnTo>
                          <a:pt x="4876800" y="4876800"/>
                        </a:lnTo>
                        <a:lnTo>
                          <a:pt x="4876800" y="0"/>
                        </a:lnTo>
                        <a:lnTo>
                          <a:pt x="0" y="0"/>
                        </a:lnTo>
                        <a:close/>
                        <a:moveTo>
                          <a:pt x="4591050" y="4591050"/>
                        </a:moveTo>
                        <a:lnTo>
                          <a:pt x="285750" y="4591050"/>
                        </a:lnTo>
                        <a:lnTo>
                          <a:pt x="285750" y="285750"/>
                        </a:lnTo>
                        <a:lnTo>
                          <a:pt x="4591050" y="285750"/>
                        </a:lnTo>
                        <a:lnTo>
                          <a:pt x="4591050" y="459105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3" name="Freeform: Shape 52">
                    <a:extLst>
                      <a:ext uri="{FF2B5EF4-FFF2-40B4-BE49-F238E27FC236}">
                        <a16:creationId xmlns:a16="http://schemas.microsoft.com/office/drawing/2014/main" id="{B29BB8B5-130B-4736-9BE6-623CB1101488}"/>
                      </a:ext>
                    </a:extLst>
                  </p:cNvPr>
                  <p:cNvSpPr/>
                  <p:nvPr/>
                </p:nvSpPr>
                <p:spPr>
                  <a:xfrm>
                    <a:off x="3484461" y="2901776"/>
                    <a:ext cx="356230" cy="356230"/>
                  </a:xfrm>
                  <a:custGeom>
                    <a:avLst/>
                    <a:gdLst>
                      <a:gd name="connsiteX0" fmla="*/ 0 w 3733800"/>
                      <a:gd name="connsiteY0" fmla="*/ 0 h 3733800"/>
                      <a:gd name="connsiteX1" fmla="*/ 0 w 3733800"/>
                      <a:gd name="connsiteY1" fmla="*/ 3733800 h 3733800"/>
                      <a:gd name="connsiteX2" fmla="*/ 3733800 w 3733800"/>
                      <a:gd name="connsiteY2" fmla="*/ 3733800 h 3733800"/>
                      <a:gd name="connsiteX3" fmla="*/ 3733800 w 3733800"/>
                      <a:gd name="connsiteY3" fmla="*/ 0 h 3733800"/>
                      <a:gd name="connsiteX4" fmla="*/ 0 w 3733800"/>
                      <a:gd name="connsiteY4" fmla="*/ 0 h 3733800"/>
                      <a:gd name="connsiteX5" fmla="*/ 2675125 w 3733800"/>
                      <a:gd name="connsiteY5" fmla="*/ 2773175 h 3733800"/>
                      <a:gd name="connsiteX6" fmla="*/ 1058675 w 3733800"/>
                      <a:gd name="connsiteY6" fmla="*/ 2773175 h 3733800"/>
                      <a:gd name="connsiteX7" fmla="*/ 152400 w 3733800"/>
                      <a:gd name="connsiteY7" fmla="*/ 1866900 h 3733800"/>
                      <a:gd name="connsiteX8" fmla="*/ 1058675 w 3733800"/>
                      <a:gd name="connsiteY8" fmla="*/ 960625 h 3733800"/>
                      <a:gd name="connsiteX9" fmla="*/ 2675125 w 3733800"/>
                      <a:gd name="connsiteY9" fmla="*/ 960625 h 3733800"/>
                      <a:gd name="connsiteX10" fmla="*/ 3581400 w 3733800"/>
                      <a:gd name="connsiteY10" fmla="*/ 1866900 h 3733800"/>
                      <a:gd name="connsiteX11" fmla="*/ 2675125 w 3733800"/>
                      <a:gd name="connsiteY11" fmla="*/ 2773175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3800" h="3733800">
                        <a:moveTo>
                          <a:pt x="0" y="0"/>
                        </a:moveTo>
                        <a:lnTo>
                          <a:pt x="0" y="3733800"/>
                        </a:lnTo>
                        <a:lnTo>
                          <a:pt x="3733800" y="3733800"/>
                        </a:lnTo>
                        <a:lnTo>
                          <a:pt x="3733800" y="0"/>
                        </a:lnTo>
                        <a:lnTo>
                          <a:pt x="0" y="0"/>
                        </a:lnTo>
                        <a:close/>
                        <a:moveTo>
                          <a:pt x="2675125" y="2773175"/>
                        </a:moveTo>
                        <a:cubicBezTo>
                          <a:pt x="2228755" y="3219545"/>
                          <a:pt x="1505045" y="3219545"/>
                          <a:pt x="1058675" y="2773175"/>
                        </a:cubicBezTo>
                        <a:lnTo>
                          <a:pt x="152400" y="1866900"/>
                        </a:lnTo>
                        <a:lnTo>
                          <a:pt x="1058675" y="960625"/>
                        </a:lnTo>
                        <a:cubicBezTo>
                          <a:pt x="1505045" y="514255"/>
                          <a:pt x="2228755" y="514255"/>
                          <a:pt x="2675125" y="960625"/>
                        </a:cubicBezTo>
                        <a:lnTo>
                          <a:pt x="3581400" y="1866900"/>
                        </a:lnTo>
                        <a:lnTo>
                          <a:pt x="2675125" y="2773175"/>
                        </a:lnTo>
                        <a:close/>
                      </a:path>
                    </a:pathLst>
                  </a:custGeom>
                  <a:solidFill>
                    <a:srgbClr val="FFD966"/>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54" name="Group 53">
                    <a:extLst>
                      <a:ext uri="{FF2B5EF4-FFF2-40B4-BE49-F238E27FC236}">
                        <a16:creationId xmlns:a16="http://schemas.microsoft.com/office/drawing/2014/main" id="{37C74EDF-8E8B-4EBC-AAA3-5CF2B19E12D2}"/>
                      </a:ext>
                    </a:extLst>
                  </p:cNvPr>
                  <p:cNvGrpSpPr/>
                  <p:nvPr/>
                </p:nvGrpSpPr>
                <p:grpSpPr>
                  <a:xfrm>
                    <a:off x="3585332" y="3002647"/>
                    <a:ext cx="154488" cy="154488"/>
                    <a:chOff x="3585332" y="3002647"/>
                    <a:chExt cx="154488" cy="154488"/>
                  </a:xfrm>
                </p:grpSpPr>
                <p:sp>
                  <p:nvSpPr>
                    <p:cNvPr id="55" name="Freeform: Shape 54">
                      <a:extLst>
                        <a:ext uri="{FF2B5EF4-FFF2-40B4-BE49-F238E27FC236}">
                          <a16:creationId xmlns:a16="http://schemas.microsoft.com/office/drawing/2014/main" id="{3A128743-F5DB-4288-8C31-1463E843AFF6}"/>
                        </a:ext>
                      </a:extLst>
                    </p:cNvPr>
                    <p:cNvSpPr/>
                    <p:nvPr/>
                  </p:nvSpPr>
                  <p:spPr>
                    <a:xfrm>
                      <a:off x="3650052" y="3002647"/>
                      <a:ext cx="51141" cy="49981"/>
                    </a:xfrm>
                    <a:custGeom>
                      <a:avLst/>
                      <a:gdLst>
                        <a:gd name="connsiteX0" fmla="*/ 131274 w 536028"/>
                        <a:gd name="connsiteY0" fmla="*/ 0 h 523875"/>
                        <a:gd name="connsiteX1" fmla="*/ 0 w 536028"/>
                        <a:gd name="connsiteY1" fmla="*/ 10754 h 523875"/>
                        <a:gd name="connsiteX2" fmla="*/ 296247 w 536028"/>
                        <a:gd name="connsiteY2" fmla="*/ 523875 h 523875"/>
                        <a:gd name="connsiteX3" fmla="*/ 536029 w 536028"/>
                        <a:gd name="connsiteY3" fmla="*/ 108556 h 523875"/>
                        <a:gd name="connsiteX4" fmla="*/ 131274 w 536028"/>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8" h="523875">
                          <a:moveTo>
                            <a:pt x="131274" y="0"/>
                          </a:moveTo>
                          <a:cubicBezTo>
                            <a:pt x="86554" y="0"/>
                            <a:pt x="42739" y="3781"/>
                            <a:pt x="0" y="10754"/>
                          </a:cubicBezTo>
                          <a:lnTo>
                            <a:pt x="296247" y="523875"/>
                          </a:lnTo>
                          <a:lnTo>
                            <a:pt x="536029" y="108556"/>
                          </a:lnTo>
                          <a:cubicBezTo>
                            <a:pt x="416938" y="39643"/>
                            <a:pt x="278778" y="0"/>
                            <a:pt x="131274" y="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6" name="Freeform: Shape 55">
                      <a:extLst>
                        <a:ext uri="{FF2B5EF4-FFF2-40B4-BE49-F238E27FC236}">
                          <a16:creationId xmlns:a16="http://schemas.microsoft.com/office/drawing/2014/main" id="{0DDF3B76-5AB6-4947-A737-D927406C0E26}"/>
                        </a:ext>
                      </a:extLst>
                    </p:cNvPr>
                    <p:cNvSpPr/>
                    <p:nvPr/>
                  </p:nvSpPr>
                  <p:spPr>
                    <a:xfrm>
                      <a:off x="3678316" y="3107154"/>
                      <a:ext cx="56539" cy="39624"/>
                    </a:xfrm>
                    <a:custGeom>
                      <a:avLst/>
                      <a:gdLst>
                        <a:gd name="connsiteX0" fmla="*/ 0 w 592607"/>
                        <a:gd name="connsiteY0" fmla="*/ 0 h 415318"/>
                        <a:gd name="connsiteX1" fmla="*/ 239782 w 592607"/>
                        <a:gd name="connsiteY1" fmla="*/ 415319 h 415318"/>
                        <a:gd name="connsiteX2" fmla="*/ 592607 w 592607"/>
                        <a:gd name="connsiteY2" fmla="*/ 0 h 415318"/>
                        <a:gd name="connsiteX3" fmla="*/ 0 w 592607"/>
                        <a:gd name="connsiteY3" fmla="*/ 0 h 415318"/>
                      </a:gdLst>
                      <a:ahLst/>
                      <a:cxnLst>
                        <a:cxn ang="0">
                          <a:pos x="connsiteX0" y="connsiteY0"/>
                        </a:cxn>
                        <a:cxn ang="0">
                          <a:pos x="connsiteX1" y="connsiteY1"/>
                        </a:cxn>
                        <a:cxn ang="0">
                          <a:pos x="connsiteX2" y="connsiteY2"/>
                        </a:cxn>
                        <a:cxn ang="0">
                          <a:pos x="connsiteX3" y="connsiteY3"/>
                        </a:cxn>
                      </a:cxnLst>
                      <a:rect l="l" t="t" r="r" b="b"/>
                      <a:pathLst>
                        <a:path w="592607" h="415318">
                          <a:moveTo>
                            <a:pt x="0" y="0"/>
                          </a:moveTo>
                          <a:lnTo>
                            <a:pt x="239782" y="415319"/>
                          </a:lnTo>
                          <a:cubicBezTo>
                            <a:pt x="400488" y="322326"/>
                            <a:pt x="526256" y="175803"/>
                            <a:pt x="592607" y="0"/>
                          </a:cubicBezTo>
                          <a:lnTo>
                            <a:pt x="0"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7" name="Freeform: Shape 56">
                      <a:extLst>
                        <a:ext uri="{FF2B5EF4-FFF2-40B4-BE49-F238E27FC236}">
                          <a16:creationId xmlns:a16="http://schemas.microsoft.com/office/drawing/2014/main" id="{97D69087-0D1E-45C7-A565-676B4BB21683}"/>
                        </a:ext>
                      </a:extLst>
                    </p:cNvPr>
                    <p:cNvSpPr/>
                    <p:nvPr/>
                  </p:nvSpPr>
                  <p:spPr>
                    <a:xfrm>
                      <a:off x="3694056" y="3030935"/>
                      <a:ext cx="45764" cy="48956"/>
                    </a:xfrm>
                    <a:custGeom>
                      <a:avLst/>
                      <a:gdLst>
                        <a:gd name="connsiteX0" fmla="*/ 296256 w 479669"/>
                        <a:gd name="connsiteY0" fmla="*/ 0 h 513130"/>
                        <a:gd name="connsiteX1" fmla="*/ 0 w 479669"/>
                        <a:gd name="connsiteY1" fmla="*/ 513131 h 513130"/>
                        <a:gd name="connsiteX2" fmla="*/ 479670 w 479669"/>
                        <a:gd name="connsiteY2" fmla="*/ 513131 h 513130"/>
                        <a:gd name="connsiteX3" fmla="*/ 296256 w 479669"/>
                        <a:gd name="connsiteY3" fmla="*/ 0 h 513130"/>
                      </a:gdLst>
                      <a:ahLst/>
                      <a:cxnLst>
                        <a:cxn ang="0">
                          <a:pos x="connsiteX0" y="connsiteY0"/>
                        </a:cxn>
                        <a:cxn ang="0">
                          <a:pos x="connsiteX1" y="connsiteY1"/>
                        </a:cxn>
                        <a:cxn ang="0">
                          <a:pos x="connsiteX2" y="connsiteY2"/>
                        </a:cxn>
                        <a:cxn ang="0">
                          <a:pos x="connsiteX3" y="connsiteY3"/>
                        </a:cxn>
                      </a:cxnLst>
                      <a:rect l="l" t="t" r="r" b="b"/>
                      <a:pathLst>
                        <a:path w="479669" h="513130">
                          <a:moveTo>
                            <a:pt x="296256" y="0"/>
                          </a:moveTo>
                          <a:lnTo>
                            <a:pt x="0" y="513131"/>
                          </a:lnTo>
                          <a:lnTo>
                            <a:pt x="479670" y="513131"/>
                          </a:lnTo>
                          <a:cubicBezTo>
                            <a:pt x="479670" y="318354"/>
                            <a:pt x="410851" y="139675"/>
                            <a:pt x="296256" y="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8" name="Freeform: Shape 57">
                      <a:extLst>
                        <a:ext uri="{FF2B5EF4-FFF2-40B4-BE49-F238E27FC236}">
                          <a16:creationId xmlns:a16="http://schemas.microsoft.com/office/drawing/2014/main" id="{66FDB421-2E76-4F25-BFEA-ACE5CD7CDC55}"/>
                        </a:ext>
                      </a:extLst>
                    </p:cNvPr>
                    <p:cNvSpPr/>
                    <p:nvPr/>
                  </p:nvSpPr>
                  <p:spPr>
                    <a:xfrm>
                      <a:off x="3623960" y="3107154"/>
                      <a:ext cx="51141" cy="49981"/>
                    </a:xfrm>
                    <a:custGeom>
                      <a:avLst/>
                      <a:gdLst>
                        <a:gd name="connsiteX0" fmla="*/ 239782 w 536029"/>
                        <a:gd name="connsiteY0" fmla="*/ 0 h 523875"/>
                        <a:gd name="connsiteX1" fmla="*/ 0 w 536029"/>
                        <a:gd name="connsiteY1" fmla="*/ 415319 h 523875"/>
                        <a:gd name="connsiteX2" fmla="*/ 404755 w 536029"/>
                        <a:gd name="connsiteY2" fmla="*/ 523875 h 523875"/>
                        <a:gd name="connsiteX3" fmla="*/ 536029 w 536029"/>
                        <a:gd name="connsiteY3" fmla="*/ 513121 h 523875"/>
                        <a:gd name="connsiteX4" fmla="*/ 239782 w 536029"/>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9" h="523875">
                          <a:moveTo>
                            <a:pt x="239782" y="0"/>
                          </a:moveTo>
                          <a:lnTo>
                            <a:pt x="0" y="415319"/>
                          </a:lnTo>
                          <a:cubicBezTo>
                            <a:pt x="119091" y="484232"/>
                            <a:pt x="257251" y="523875"/>
                            <a:pt x="404755" y="523875"/>
                          </a:cubicBezTo>
                          <a:cubicBezTo>
                            <a:pt x="449475" y="523875"/>
                            <a:pt x="493290" y="520094"/>
                            <a:pt x="536029" y="513121"/>
                          </a:cubicBezTo>
                          <a:lnTo>
                            <a:pt x="239782"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9" name="Freeform: Shape 58">
                      <a:extLst>
                        <a:ext uri="{FF2B5EF4-FFF2-40B4-BE49-F238E27FC236}">
                          <a16:creationId xmlns:a16="http://schemas.microsoft.com/office/drawing/2014/main" id="{97779352-FDFE-4A35-8C56-A10A15245407}"/>
                        </a:ext>
                      </a:extLst>
                    </p:cNvPr>
                    <p:cNvSpPr/>
                    <p:nvPr/>
                  </p:nvSpPr>
                  <p:spPr>
                    <a:xfrm>
                      <a:off x="3585332" y="3079891"/>
                      <a:ext cx="45764" cy="48956"/>
                    </a:xfrm>
                    <a:custGeom>
                      <a:avLst/>
                      <a:gdLst>
                        <a:gd name="connsiteX0" fmla="*/ 0 w 479669"/>
                        <a:gd name="connsiteY0" fmla="*/ 0 h 513130"/>
                        <a:gd name="connsiteX1" fmla="*/ 183413 w 479669"/>
                        <a:gd name="connsiteY1" fmla="*/ 513131 h 513130"/>
                        <a:gd name="connsiteX2" fmla="*/ 479669 w 479669"/>
                        <a:gd name="connsiteY2" fmla="*/ 0 h 513130"/>
                        <a:gd name="connsiteX3" fmla="*/ 0 w 479669"/>
                        <a:gd name="connsiteY3" fmla="*/ 0 h 513130"/>
                      </a:gdLst>
                      <a:ahLst/>
                      <a:cxnLst>
                        <a:cxn ang="0">
                          <a:pos x="connsiteX0" y="connsiteY0"/>
                        </a:cxn>
                        <a:cxn ang="0">
                          <a:pos x="connsiteX1" y="connsiteY1"/>
                        </a:cxn>
                        <a:cxn ang="0">
                          <a:pos x="connsiteX2" y="connsiteY2"/>
                        </a:cxn>
                        <a:cxn ang="0">
                          <a:pos x="connsiteX3" y="connsiteY3"/>
                        </a:cxn>
                      </a:cxnLst>
                      <a:rect l="l" t="t" r="r" b="b"/>
                      <a:pathLst>
                        <a:path w="479669" h="513130">
                          <a:moveTo>
                            <a:pt x="0" y="0"/>
                          </a:moveTo>
                          <a:cubicBezTo>
                            <a:pt x="0" y="194777"/>
                            <a:pt x="68818" y="373456"/>
                            <a:pt x="183413" y="513131"/>
                          </a:cubicBezTo>
                          <a:lnTo>
                            <a:pt x="479669" y="0"/>
                          </a:lnTo>
                          <a:lnTo>
                            <a:pt x="0"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6759714D-53BB-4CCD-AD1E-0F2D0FDB2736}"/>
                        </a:ext>
                      </a:extLst>
                    </p:cNvPr>
                    <p:cNvSpPr/>
                    <p:nvPr/>
                  </p:nvSpPr>
                  <p:spPr>
                    <a:xfrm>
                      <a:off x="3590297" y="3013004"/>
                      <a:ext cx="56539" cy="39624"/>
                    </a:xfrm>
                    <a:custGeom>
                      <a:avLst/>
                      <a:gdLst>
                        <a:gd name="connsiteX0" fmla="*/ 352825 w 592607"/>
                        <a:gd name="connsiteY0" fmla="*/ 0 h 415318"/>
                        <a:gd name="connsiteX1" fmla="*/ 0 w 592607"/>
                        <a:gd name="connsiteY1" fmla="*/ 415319 h 415318"/>
                        <a:gd name="connsiteX2" fmla="*/ 592607 w 592607"/>
                        <a:gd name="connsiteY2" fmla="*/ 415319 h 415318"/>
                        <a:gd name="connsiteX3" fmla="*/ 352825 w 592607"/>
                        <a:gd name="connsiteY3" fmla="*/ 0 h 415318"/>
                      </a:gdLst>
                      <a:ahLst/>
                      <a:cxnLst>
                        <a:cxn ang="0">
                          <a:pos x="connsiteX0" y="connsiteY0"/>
                        </a:cxn>
                        <a:cxn ang="0">
                          <a:pos x="connsiteX1" y="connsiteY1"/>
                        </a:cxn>
                        <a:cxn ang="0">
                          <a:pos x="connsiteX2" y="connsiteY2"/>
                        </a:cxn>
                        <a:cxn ang="0">
                          <a:pos x="connsiteX3" y="connsiteY3"/>
                        </a:cxn>
                      </a:cxnLst>
                      <a:rect l="l" t="t" r="r" b="b"/>
                      <a:pathLst>
                        <a:path w="592607" h="415318">
                          <a:moveTo>
                            <a:pt x="352825" y="0"/>
                          </a:moveTo>
                          <a:cubicBezTo>
                            <a:pt x="192119" y="92983"/>
                            <a:pt x="66351" y="239506"/>
                            <a:pt x="0" y="415319"/>
                          </a:cubicBezTo>
                          <a:lnTo>
                            <a:pt x="592607" y="415319"/>
                          </a:lnTo>
                          <a:lnTo>
                            <a:pt x="352825"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34" name="Group 33">
                  <a:extLst>
                    <a:ext uri="{FF2B5EF4-FFF2-40B4-BE49-F238E27FC236}">
                      <a16:creationId xmlns:a16="http://schemas.microsoft.com/office/drawing/2014/main" id="{AD41519D-4451-42ED-A006-B464520A47E5}"/>
                    </a:ext>
                  </a:extLst>
                </p:cNvPr>
                <p:cNvGrpSpPr/>
                <p:nvPr/>
              </p:nvGrpSpPr>
              <p:grpSpPr>
                <a:xfrm>
                  <a:off x="5708101" y="2847253"/>
                  <a:ext cx="377658" cy="490400"/>
                  <a:chOff x="5679257" y="2703712"/>
                  <a:chExt cx="517653" cy="672187"/>
                </a:xfrm>
              </p:grpSpPr>
              <p:sp>
                <p:nvSpPr>
                  <p:cNvPr id="48" name="Rectangle 47">
                    <a:extLst>
                      <a:ext uri="{FF2B5EF4-FFF2-40B4-BE49-F238E27FC236}">
                        <a16:creationId xmlns:a16="http://schemas.microsoft.com/office/drawing/2014/main" id="{F728B259-FFE1-4732-9E90-C53E30AE0B44}"/>
                      </a:ext>
                    </a:extLst>
                  </p:cNvPr>
                  <p:cNvSpPr/>
                  <p:nvPr/>
                </p:nvSpPr>
                <p:spPr>
                  <a:xfrm>
                    <a:off x="5760917" y="2789500"/>
                    <a:ext cx="354345" cy="500615"/>
                  </a:xfrm>
                  <a:prstGeom prst="rect">
                    <a:avLst/>
                  </a:pr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49" name="Group 48">
                    <a:extLst>
                      <a:ext uri="{FF2B5EF4-FFF2-40B4-BE49-F238E27FC236}">
                        <a16:creationId xmlns:a16="http://schemas.microsoft.com/office/drawing/2014/main" id="{87816C13-AEEE-47DE-88D3-0D970C8DD027}"/>
                      </a:ext>
                    </a:extLst>
                  </p:cNvPr>
                  <p:cNvGrpSpPr/>
                  <p:nvPr/>
                </p:nvGrpSpPr>
                <p:grpSpPr>
                  <a:xfrm>
                    <a:off x="5679257" y="2703712"/>
                    <a:ext cx="517653" cy="672187"/>
                    <a:chOff x="8716729" y="3080186"/>
                    <a:chExt cx="1718557" cy="2231593"/>
                  </a:xfrm>
                  <a:solidFill>
                    <a:srgbClr val="595959"/>
                  </a:solidFill>
                </p:grpSpPr>
                <p:pic>
                  <p:nvPicPr>
                    <p:cNvPr id="50" name="Graphic 82">
                      <a:extLst>
                        <a:ext uri="{FF2B5EF4-FFF2-40B4-BE49-F238E27FC236}">
                          <a16:creationId xmlns:a16="http://schemas.microsoft.com/office/drawing/2014/main" id="{EF5D6A40-E3C5-419A-83AF-CB762879FA8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flipH="1">
                      <a:off x="9138878" y="3764827"/>
                      <a:ext cx="925734" cy="925734"/>
                    </a:xfrm>
                    <a:prstGeom prst="rect">
                      <a:avLst/>
                    </a:prstGeom>
                  </p:spPr>
                </p:pic>
                <p:sp>
                  <p:nvSpPr>
                    <p:cNvPr id="51" name="Freeform: Shape 50">
                      <a:extLst>
                        <a:ext uri="{FF2B5EF4-FFF2-40B4-BE49-F238E27FC236}">
                          <a16:creationId xmlns:a16="http://schemas.microsoft.com/office/drawing/2014/main" id="{DC65DE3A-59F0-48E2-A397-61343DE0F9A1}"/>
                        </a:ext>
                      </a:extLst>
                    </p:cNvPr>
                    <p:cNvSpPr/>
                    <p:nvPr/>
                  </p:nvSpPr>
                  <p:spPr>
                    <a:xfrm>
                      <a:off x="8716729" y="3080186"/>
                      <a:ext cx="1718557" cy="2231593"/>
                    </a:xfrm>
                    <a:custGeom>
                      <a:avLst/>
                      <a:gdLst>
                        <a:gd name="connsiteX0" fmla="*/ 1399280 w 1718557"/>
                        <a:gd name="connsiteY0" fmla="*/ 0 h 2231593"/>
                        <a:gd name="connsiteX1" fmla="*/ 0 w 1718557"/>
                        <a:gd name="connsiteY1" fmla="*/ 0 h 2231593"/>
                        <a:gd name="connsiteX2" fmla="*/ 0 w 1718557"/>
                        <a:gd name="connsiteY2" fmla="*/ 2231593 h 2231593"/>
                        <a:gd name="connsiteX3" fmla="*/ 1718558 w 1718557"/>
                        <a:gd name="connsiteY3" fmla="*/ 2231593 h 2231593"/>
                        <a:gd name="connsiteX4" fmla="*/ 1718558 w 1718557"/>
                        <a:gd name="connsiteY4" fmla="*/ 309553 h 2231593"/>
                        <a:gd name="connsiteX5" fmla="*/ 1399280 w 1718557"/>
                        <a:gd name="connsiteY5" fmla="*/ 0 h 2231593"/>
                        <a:gd name="connsiteX6" fmla="*/ 1570015 w 1718557"/>
                        <a:gd name="connsiteY6" fmla="*/ 2082956 h 2231593"/>
                        <a:gd name="connsiteX7" fmla="*/ 148580 w 1718557"/>
                        <a:gd name="connsiteY7" fmla="*/ 2082956 h 2231593"/>
                        <a:gd name="connsiteX8" fmla="*/ 148580 w 1718557"/>
                        <a:gd name="connsiteY8" fmla="*/ 148590 h 2231593"/>
                        <a:gd name="connsiteX9" fmla="*/ 1322718 w 1718557"/>
                        <a:gd name="connsiteY9" fmla="*/ 148590 h 2231593"/>
                        <a:gd name="connsiteX10" fmla="*/ 1322718 w 1718557"/>
                        <a:gd name="connsiteY10" fmla="*/ 384334 h 2231593"/>
                        <a:gd name="connsiteX11" fmla="*/ 1569968 w 1718557"/>
                        <a:gd name="connsiteY11" fmla="*/ 384334 h 2231593"/>
                        <a:gd name="connsiteX12" fmla="*/ 1569968 w 1718557"/>
                        <a:gd name="connsiteY12" fmla="*/ 2082956 h 2231593"/>
                        <a:gd name="connsiteX13" fmla="*/ 1570015 w 1718557"/>
                        <a:gd name="connsiteY13" fmla="*/ 2082956 h 223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8557" h="2231593">
                          <a:moveTo>
                            <a:pt x="1399280" y="0"/>
                          </a:moveTo>
                          <a:lnTo>
                            <a:pt x="0" y="0"/>
                          </a:lnTo>
                          <a:lnTo>
                            <a:pt x="0" y="2231593"/>
                          </a:lnTo>
                          <a:lnTo>
                            <a:pt x="1718558" y="2231593"/>
                          </a:lnTo>
                          <a:lnTo>
                            <a:pt x="1718558" y="309553"/>
                          </a:lnTo>
                          <a:lnTo>
                            <a:pt x="1399280" y="0"/>
                          </a:lnTo>
                          <a:close/>
                          <a:moveTo>
                            <a:pt x="1570015" y="2082956"/>
                          </a:moveTo>
                          <a:lnTo>
                            <a:pt x="148580" y="2082956"/>
                          </a:lnTo>
                          <a:lnTo>
                            <a:pt x="148580" y="148590"/>
                          </a:lnTo>
                          <a:lnTo>
                            <a:pt x="1322718" y="148590"/>
                          </a:lnTo>
                          <a:lnTo>
                            <a:pt x="1322718" y="384334"/>
                          </a:lnTo>
                          <a:lnTo>
                            <a:pt x="1569968" y="384334"/>
                          </a:lnTo>
                          <a:lnTo>
                            <a:pt x="1569968" y="2082956"/>
                          </a:lnTo>
                          <a:lnTo>
                            <a:pt x="1570015" y="2082956"/>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35" name="Group 34">
                  <a:extLst>
                    <a:ext uri="{FF2B5EF4-FFF2-40B4-BE49-F238E27FC236}">
                      <a16:creationId xmlns:a16="http://schemas.microsoft.com/office/drawing/2014/main" id="{5C231399-2333-416C-B14E-2A2A62A3BAE0}"/>
                    </a:ext>
                  </a:extLst>
                </p:cNvPr>
                <p:cNvGrpSpPr/>
                <p:nvPr/>
              </p:nvGrpSpPr>
              <p:grpSpPr>
                <a:xfrm>
                  <a:off x="7920504" y="2847251"/>
                  <a:ext cx="417914" cy="417914"/>
                  <a:chOff x="12457006" y="3304235"/>
                  <a:chExt cx="465280" cy="465280"/>
                </a:xfrm>
              </p:grpSpPr>
              <p:sp>
                <p:nvSpPr>
                  <p:cNvPr id="42" name="Freeform: Shape 41">
                    <a:extLst>
                      <a:ext uri="{FF2B5EF4-FFF2-40B4-BE49-F238E27FC236}">
                        <a16:creationId xmlns:a16="http://schemas.microsoft.com/office/drawing/2014/main" id="{3DE172D4-E0CC-4E71-99AF-3204FD37C5CF}"/>
                      </a:ext>
                    </a:extLst>
                  </p:cNvPr>
                  <p:cNvSpPr/>
                  <p:nvPr/>
                </p:nvSpPr>
                <p:spPr>
                  <a:xfrm>
                    <a:off x="12457006" y="3304235"/>
                    <a:ext cx="465280" cy="465280"/>
                  </a:xfrm>
                  <a:custGeom>
                    <a:avLst/>
                    <a:gdLst>
                      <a:gd name="connsiteX0" fmla="*/ 0 w 4876800"/>
                      <a:gd name="connsiteY0" fmla="*/ 0 h 4876800"/>
                      <a:gd name="connsiteX1" fmla="*/ 0 w 4876800"/>
                      <a:gd name="connsiteY1" fmla="*/ 4876800 h 4876800"/>
                      <a:gd name="connsiteX2" fmla="*/ 4876800 w 4876800"/>
                      <a:gd name="connsiteY2" fmla="*/ 4876800 h 4876800"/>
                      <a:gd name="connsiteX3" fmla="*/ 4876800 w 4876800"/>
                      <a:gd name="connsiteY3" fmla="*/ 0 h 4876800"/>
                      <a:gd name="connsiteX4" fmla="*/ 0 w 4876800"/>
                      <a:gd name="connsiteY4" fmla="*/ 0 h 4876800"/>
                      <a:gd name="connsiteX5" fmla="*/ 4591050 w 4876800"/>
                      <a:gd name="connsiteY5" fmla="*/ 4591050 h 4876800"/>
                      <a:gd name="connsiteX6" fmla="*/ 285750 w 4876800"/>
                      <a:gd name="connsiteY6" fmla="*/ 4591050 h 4876800"/>
                      <a:gd name="connsiteX7" fmla="*/ 285750 w 4876800"/>
                      <a:gd name="connsiteY7" fmla="*/ 285750 h 4876800"/>
                      <a:gd name="connsiteX8" fmla="*/ 4591050 w 4876800"/>
                      <a:gd name="connsiteY8" fmla="*/ 285750 h 4876800"/>
                      <a:gd name="connsiteX9" fmla="*/ 4591050 w 4876800"/>
                      <a:gd name="connsiteY9"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4876800">
                        <a:moveTo>
                          <a:pt x="0" y="0"/>
                        </a:moveTo>
                        <a:lnTo>
                          <a:pt x="0" y="4876800"/>
                        </a:lnTo>
                        <a:lnTo>
                          <a:pt x="4876800" y="4876800"/>
                        </a:lnTo>
                        <a:lnTo>
                          <a:pt x="4876800" y="0"/>
                        </a:lnTo>
                        <a:lnTo>
                          <a:pt x="0" y="0"/>
                        </a:lnTo>
                        <a:close/>
                        <a:moveTo>
                          <a:pt x="4591050" y="4591050"/>
                        </a:moveTo>
                        <a:lnTo>
                          <a:pt x="285750" y="4591050"/>
                        </a:lnTo>
                        <a:lnTo>
                          <a:pt x="285750" y="285750"/>
                        </a:lnTo>
                        <a:lnTo>
                          <a:pt x="4591050" y="285750"/>
                        </a:lnTo>
                        <a:lnTo>
                          <a:pt x="4591050" y="459105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43" name="Group 42">
                    <a:extLst>
                      <a:ext uri="{FF2B5EF4-FFF2-40B4-BE49-F238E27FC236}">
                        <a16:creationId xmlns:a16="http://schemas.microsoft.com/office/drawing/2014/main" id="{E14515E5-E598-41FB-806D-8E6C32BBD938}"/>
                      </a:ext>
                    </a:extLst>
                  </p:cNvPr>
                  <p:cNvGrpSpPr/>
                  <p:nvPr/>
                </p:nvGrpSpPr>
                <p:grpSpPr>
                  <a:xfrm>
                    <a:off x="12525374" y="3370152"/>
                    <a:ext cx="328544" cy="328544"/>
                    <a:chOff x="12525374" y="3370152"/>
                    <a:chExt cx="328544" cy="328544"/>
                  </a:xfrm>
                </p:grpSpPr>
                <p:sp>
                  <p:nvSpPr>
                    <p:cNvPr id="44" name="Rectangle 43">
                      <a:extLst>
                        <a:ext uri="{FF2B5EF4-FFF2-40B4-BE49-F238E27FC236}">
                          <a16:creationId xmlns:a16="http://schemas.microsoft.com/office/drawing/2014/main" id="{56418B88-4472-4890-90A9-54D18FAF37F9}"/>
                        </a:ext>
                      </a:extLst>
                    </p:cNvPr>
                    <p:cNvSpPr/>
                    <p:nvPr/>
                  </p:nvSpPr>
                  <p:spPr>
                    <a:xfrm>
                      <a:off x="12525374" y="3370152"/>
                      <a:ext cx="328544" cy="32854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45" name="Group 44">
                      <a:extLst>
                        <a:ext uri="{FF2B5EF4-FFF2-40B4-BE49-F238E27FC236}">
                          <a16:creationId xmlns:a16="http://schemas.microsoft.com/office/drawing/2014/main" id="{6A939AE1-4F2E-49B8-A533-5486F1A0E36D}"/>
                        </a:ext>
                      </a:extLst>
                    </p:cNvPr>
                    <p:cNvGrpSpPr/>
                    <p:nvPr/>
                  </p:nvGrpSpPr>
                  <p:grpSpPr>
                    <a:xfrm flipH="1">
                      <a:off x="12568590" y="3374489"/>
                      <a:ext cx="242135" cy="319870"/>
                      <a:chOff x="9156968" y="3713950"/>
                      <a:chExt cx="838194" cy="1107281"/>
                    </a:xfrm>
                    <a:solidFill>
                      <a:srgbClr val="FFD966"/>
                    </a:solidFill>
                  </p:grpSpPr>
                  <p:sp>
                    <p:nvSpPr>
                      <p:cNvPr id="46" name="Freeform: Shape 45">
                        <a:extLst>
                          <a:ext uri="{FF2B5EF4-FFF2-40B4-BE49-F238E27FC236}">
                            <a16:creationId xmlns:a16="http://schemas.microsoft.com/office/drawing/2014/main" id="{D00A39C4-7318-4BC9-B7A6-BC8DB3B3A39B}"/>
                          </a:ext>
                        </a:extLst>
                      </p:cNvPr>
                      <p:cNvSpPr/>
                      <p:nvPr/>
                    </p:nvSpPr>
                    <p:spPr>
                      <a:xfrm>
                        <a:off x="9156968" y="3713950"/>
                        <a:ext cx="734993" cy="659301"/>
                      </a:xfrm>
                      <a:custGeom>
                        <a:avLst/>
                        <a:gdLst>
                          <a:gd name="connsiteX0" fmla="*/ 103629 w 734993"/>
                          <a:gd name="connsiteY0" fmla="*/ 625497 h 659301"/>
                          <a:gd name="connsiteX1" fmla="*/ 175600 w 734993"/>
                          <a:gd name="connsiteY1" fmla="*/ 324764 h 659301"/>
                          <a:gd name="connsiteX2" fmla="*/ 486143 w 734993"/>
                          <a:gd name="connsiteY2" fmla="*/ 255718 h 659301"/>
                          <a:gd name="connsiteX3" fmla="*/ 486143 w 734993"/>
                          <a:gd name="connsiteY3" fmla="*/ 408099 h 659301"/>
                          <a:gd name="connsiteX4" fmla="*/ 734994 w 734993"/>
                          <a:gd name="connsiteY4" fmla="*/ 193900 h 659301"/>
                          <a:gd name="connsiteX5" fmla="*/ 486143 w 734993"/>
                          <a:gd name="connsiteY5" fmla="*/ 0 h 659301"/>
                          <a:gd name="connsiteX6" fmla="*/ 486143 w 734993"/>
                          <a:gd name="connsiteY6" fmla="*/ 152552 h 659301"/>
                          <a:gd name="connsiteX7" fmla="*/ 106963 w 734993"/>
                          <a:gd name="connsiteY7" fmla="*/ 247745 h 659301"/>
                          <a:gd name="connsiteX8" fmla="*/ 454 w 734993"/>
                          <a:gd name="connsiteY8" fmla="*/ 626897 h 659301"/>
                          <a:gd name="connsiteX9" fmla="*/ 864 w 734993"/>
                          <a:gd name="connsiteY9" fmla="*/ 659302 h 659301"/>
                          <a:gd name="connsiteX10" fmla="*/ 104077 w 734993"/>
                          <a:gd name="connsiteY10" fmla="*/ 658435 h 659301"/>
                          <a:gd name="connsiteX11" fmla="*/ 103629 w 734993"/>
                          <a:gd name="connsiteY11" fmla="*/ 625497 h 6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993" h="659301">
                            <a:moveTo>
                              <a:pt x="103629" y="625497"/>
                            </a:moveTo>
                            <a:cubicBezTo>
                              <a:pt x="102010" y="505225"/>
                              <a:pt x="100457" y="391658"/>
                              <a:pt x="175600" y="324764"/>
                            </a:cubicBezTo>
                            <a:cubicBezTo>
                              <a:pt x="230426" y="275920"/>
                              <a:pt x="381549" y="257537"/>
                              <a:pt x="486143" y="255718"/>
                            </a:cubicBezTo>
                            <a:lnTo>
                              <a:pt x="486143" y="408099"/>
                            </a:lnTo>
                            <a:lnTo>
                              <a:pt x="734994" y="193900"/>
                            </a:lnTo>
                            <a:lnTo>
                              <a:pt x="486143" y="0"/>
                            </a:lnTo>
                            <a:lnTo>
                              <a:pt x="486143" y="152552"/>
                            </a:lnTo>
                            <a:cubicBezTo>
                              <a:pt x="397675" y="153781"/>
                              <a:pt x="198422" y="166164"/>
                              <a:pt x="106963" y="247745"/>
                            </a:cubicBezTo>
                            <a:cubicBezTo>
                              <a:pt x="-3346" y="345958"/>
                              <a:pt x="-1308" y="495195"/>
                              <a:pt x="454" y="626897"/>
                            </a:cubicBezTo>
                            <a:lnTo>
                              <a:pt x="864" y="659302"/>
                            </a:lnTo>
                            <a:lnTo>
                              <a:pt x="104077" y="658435"/>
                            </a:lnTo>
                            <a:lnTo>
                              <a:pt x="103629" y="625497"/>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7" name="Freeform: Shape 46">
                        <a:extLst>
                          <a:ext uri="{FF2B5EF4-FFF2-40B4-BE49-F238E27FC236}">
                            <a16:creationId xmlns:a16="http://schemas.microsoft.com/office/drawing/2014/main" id="{C0E30DF0-D72F-4218-A483-28F1872C9D87}"/>
                          </a:ext>
                        </a:extLst>
                      </p:cNvPr>
                      <p:cNvSpPr/>
                      <p:nvPr/>
                    </p:nvSpPr>
                    <p:spPr>
                      <a:xfrm>
                        <a:off x="9260169" y="4161930"/>
                        <a:ext cx="734993" cy="659301"/>
                      </a:xfrm>
                      <a:custGeom>
                        <a:avLst/>
                        <a:gdLst>
                          <a:gd name="connsiteX0" fmla="*/ 734149 w 734993"/>
                          <a:gd name="connsiteY0" fmla="*/ 0 h 659301"/>
                          <a:gd name="connsiteX1" fmla="*/ 630936 w 734993"/>
                          <a:gd name="connsiteY1" fmla="*/ 800 h 659301"/>
                          <a:gd name="connsiteX2" fmla="*/ 631317 w 734993"/>
                          <a:gd name="connsiteY2" fmla="*/ 33785 h 659301"/>
                          <a:gd name="connsiteX3" fmla="*/ 559441 w 734993"/>
                          <a:gd name="connsiteY3" fmla="*/ 334509 h 659301"/>
                          <a:gd name="connsiteX4" fmla="*/ 248879 w 734993"/>
                          <a:gd name="connsiteY4" fmla="*/ 403631 h 659301"/>
                          <a:gd name="connsiteX5" fmla="*/ 248879 w 734993"/>
                          <a:gd name="connsiteY5" fmla="*/ 251270 h 659301"/>
                          <a:gd name="connsiteX6" fmla="*/ 0 w 734993"/>
                          <a:gd name="connsiteY6" fmla="*/ 465439 h 659301"/>
                          <a:gd name="connsiteX7" fmla="*/ 248879 w 734993"/>
                          <a:gd name="connsiteY7" fmla="*/ 659302 h 659301"/>
                          <a:gd name="connsiteX8" fmla="*/ 248879 w 734993"/>
                          <a:gd name="connsiteY8" fmla="*/ 506844 h 659301"/>
                          <a:gd name="connsiteX9" fmla="*/ 628040 w 734993"/>
                          <a:gd name="connsiteY9" fmla="*/ 411661 h 659301"/>
                          <a:gd name="connsiteX10" fmla="*/ 734549 w 734993"/>
                          <a:gd name="connsiteY10" fmla="*/ 32442 h 659301"/>
                          <a:gd name="connsiteX11" fmla="*/ 734149 w 734993"/>
                          <a:gd name="connsiteY11" fmla="*/ 0 h 6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993" h="659301">
                            <a:moveTo>
                              <a:pt x="734149" y="0"/>
                            </a:moveTo>
                            <a:lnTo>
                              <a:pt x="630936" y="800"/>
                            </a:lnTo>
                            <a:lnTo>
                              <a:pt x="631317" y="33785"/>
                            </a:lnTo>
                            <a:cubicBezTo>
                              <a:pt x="632965" y="154057"/>
                              <a:pt x="634508" y="267624"/>
                              <a:pt x="559441" y="334509"/>
                            </a:cubicBezTo>
                            <a:cubicBezTo>
                              <a:pt x="504539" y="383467"/>
                              <a:pt x="353397" y="401698"/>
                              <a:pt x="248879" y="403631"/>
                            </a:cubicBezTo>
                            <a:lnTo>
                              <a:pt x="248879" y="251270"/>
                            </a:lnTo>
                            <a:lnTo>
                              <a:pt x="0" y="465439"/>
                            </a:lnTo>
                            <a:lnTo>
                              <a:pt x="248879" y="659302"/>
                            </a:lnTo>
                            <a:lnTo>
                              <a:pt x="248879" y="506844"/>
                            </a:lnTo>
                            <a:cubicBezTo>
                              <a:pt x="337347" y="505492"/>
                              <a:pt x="536524" y="493119"/>
                              <a:pt x="628040" y="411661"/>
                            </a:cubicBezTo>
                            <a:cubicBezTo>
                              <a:pt x="738311" y="313382"/>
                              <a:pt x="736283" y="164116"/>
                              <a:pt x="734549" y="32442"/>
                            </a:cubicBezTo>
                            <a:lnTo>
                              <a:pt x="734149"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grpSp>
              <p:nvGrpSpPr>
                <p:cNvPr id="36" name="Group 35">
                  <a:extLst>
                    <a:ext uri="{FF2B5EF4-FFF2-40B4-BE49-F238E27FC236}">
                      <a16:creationId xmlns:a16="http://schemas.microsoft.com/office/drawing/2014/main" id="{05F59FCB-4B93-45E0-B0F4-30F7F45536E5}"/>
                    </a:ext>
                  </a:extLst>
                </p:cNvPr>
                <p:cNvGrpSpPr/>
                <p:nvPr/>
              </p:nvGrpSpPr>
              <p:grpSpPr>
                <a:xfrm>
                  <a:off x="10213949" y="2847251"/>
                  <a:ext cx="407336" cy="457994"/>
                  <a:chOff x="4037647" y="1114425"/>
                  <a:chExt cx="4120515" cy="4632959"/>
                </a:xfrm>
              </p:grpSpPr>
              <p:sp>
                <p:nvSpPr>
                  <p:cNvPr id="37" name="Freeform: Shape 36">
                    <a:extLst>
                      <a:ext uri="{FF2B5EF4-FFF2-40B4-BE49-F238E27FC236}">
                        <a16:creationId xmlns:a16="http://schemas.microsoft.com/office/drawing/2014/main" id="{183F7282-5556-46E9-A5D3-3CAA7928D38B}"/>
                      </a:ext>
                    </a:extLst>
                  </p:cNvPr>
                  <p:cNvSpPr/>
                  <p:nvPr/>
                </p:nvSpPr>
                <p:spPr>
                  <a:xfrm>
                    <a:off x="4037647" y="1114425"/>
                    <a:ext cx="4120515" cy="4632959"/>
                  </a:xfrm>
                  <a:custGeom>
                    <a:avLst/>
                    <a:gdLst>
                      <a:gd name="connsiteX0" fmla="*/ 3991928 w 4120515"/>
                      <a:gd name="connsiteY0" fmla="*/ 666750 h 4632959"/>
                      <a:gd name="connsiteX1" fmla="*/ 3027998 w 4120515"/>
                      <a:gd name="connsiteY1" fmla="*/ 666750 h 4632959"/>
                      <a:gd name="connsiteX2" fmla="*/ 3027998 w 4120515"/>
                      <a:gd name="connsiteY2" fmla="*/ 509588 h 4632959"/>
                      <a:gd name="connsiteX3" fmla="*/ 2518410 w 4120515"/>
                      <a:gd name="connsiteY3" fmla="*/ 0 h 4632959"/>
                      <a:gd name="connsiteX4" fmla="*/ 1602105 w 4120515"/>
                      <a:gd name="connsiteY4" fmla="*/ 0 h 4632959"/>
                      <a:gd name="connsiteX5" fmla="*/ 1092518 w 4120515"/>
                      <a:gd name="connsiteY5" fmla="*/ 509588 h 4632959"/>
                      <a:gd name="connsiteX6" fmla="*/ 1092518 w 4120515"/>
                      <a:gd name="connsiteY6" fmla="*/ 666750 h 4632959"/>
                      <a:gd name="connsiteX7" fmla="*/ 128588 w 4120515"/>
                      <a:gd name="connsiteY7" fmla="*/ 666750 h 4632959"/>
                      <a:gd name="connsiteX8" fmla="*/ 0 w 4120515"/>
                      <a:gd name="connsiteY8" fmla="*/ 795338 h 4632959"/>
                      <a:gd name="connsiteX9" fmla="*/ 128588 w 4120515"/>
                      <a:gd name="connsiteY9" fmla="*/ 923925 h 4632959"/>
                      <a:gd name="connsiteX10" fmla="*/ 360998 w 4120515"/>
                      <a:gd name="connsiteY10" fmla="*/ 923925 h 4632959"/>
                      <a:gd name="connsiteX11" fmla="*/ 360998 w 4120515"/>
                      <a:gd name="connsiteY11" fmla="*/ 3945255 h 4632959"/>
                      <a:gd name="connsiteX12" fmla="*/ 1048703 w 4120515"/>
                      <a:gd name="connsiteY12" fmla="*/ 4632960 h 4632959"/>
                      <a:gd name="connsiteX13" fmla="*/ 3071813 w 4120515"/>
                      <a:gd name="connsiteY13" fmla="*/ 4632960 h 4632959"/>
                      <a:gd name="connsiteX14" fmla="*/ 3759518 w 4120515"/>
                      <a:gd name="connsiteY14" fmla="*/ 3945255 h 4632959"/>
                      <a:gd name="connsiteX15" fmla="*/ 3759518 w 4120515"/>
                      <a:gd name="connsiteY15" fmla="*/ 923925 h 4632959"/>
                      <a:gd name="connsiteX16" fmla="*/ 3991928 w 4120515"/>
                      <a:gd name="connsiteY16" fmla="*/ 923925 h 4632959"/>
                      <a:gd name="connsiteX17" fmla="*/ 4120515 w 4120515"/>
                      <a:gd name="connsiteY17" fmla="*/ 795338 h 4632959"/>
                      <a:gd name="connsiteX18" fmla="*/ 3991928 w 4120515"/>
                      <a:gd name="connsiteY18" fmla="*/ 666750 h 4632959"/>
                      <a:gd name="connsiteX19" fmla="*/ 1349693 w 4120515"/>
                      <a:gd name="connsiteY19" fmla="*/ 509588 h 4632959"/>
                      <a:gd name="connsiteX20" fmla="*/ 1602105 w 4120515"/>
                      <a:gd name="connsiteY20" fmla="*/ 257175 h 4632959"/>
                      <a:gd name="connsiteX21" fmla="*/ 2518410 w 4120515"/>
                      <a:gd name="connsiteY21" fmla="*/ 257175 h 4632959"/>
                      <a:gd name="connsiteX22" fmla="*/ 2770823 w 4120515"/>
                      <a:gd name="connsiteY22" fmla="*/ 509588 h 4632959"/>
                      <a:gd name="connsiteX23" fmla="*/ 2770823 w 4120515"/>
                      <a:gd name="connsiteY23" fmla="*/ 666750 h 4632959"/>
                      <a:gd name="connsiteX24" fmla="*/ 1349693 w 4120515"/>
                      <a:gd name="connsiteY24" fmla="*/ 666750 h 4632959"/>
                      <a:gd name="connsiteX25" fmla="*/ 1349693 w 4120515"/>
                      <a:gd name="connsiteY25" fmla="*/ 509588 h 4632959"/>
                      <a:gd name="connsiteX26" fmla="*/ 3502343 w 4120515"/>
                      <a:gd name="connsiteY26" fmla="*/ 3945255 h 4632959"/>
                      <a:gd name="connsiteX27" fmla="*/ 3071813 w 4120515"/>
                      <a:gd name="connsiteY27" fmla="*/ 4375785 h 4632959"/>
                      <a:gd name="connsiteX28" fmla="*/ 1048703 w 4120515"/>
                      <a:gd name="connsiteY28" fmla="*/ 4375785 h 4632959"/>
                      <a:gd name="connsiteX29" fmla="*/ 618173 w 4120515"/>
                      <a:gd name="connsiteY29" fmla="*/ 3945255 h 4632959"/>
                      <a:gd name="connsiteX30" fmla="*/ 618173 w 4120515"/>
                      <a:gd name="connsiteY30" fmla="*/ 923925 h 4632959"/>
                      <a:gd name="connsiteX31" fmla="*/ 3503295 w 4120515"/>
                      <a:gd name="connsiteY31" fmla="*/ 923925 h 4632959"/>
                      <a:gd name="connsiteX32" fmla="*/ 3503295 w 4120515"/>
                      <a:gd name="connsiteY32" fmla="*/ 3945255 h 4632959"/>
                      <a:gd name="connsiteX33" fmla="*/ 3502343 w 4120515"/>
                      <a:gd name="connsiteY33" fmla="*/ 3945255 h 463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20515" h="4632959">
                        <a:moveTo>
                          <a:pt x="3991928" y="666750"/>
                        </a:moveTo>
                        <a:lnTo>
                          <a:pt x="3027998" y="666750"/>
                        </a:lnTo>
                        <a:lnTo>
                          <a:pt x="3027998" y="509588"/>
                        </a:lnTo>
                        <a:cubicBezTo>
                          <a:pt x="3027998" y="228600"/>
                          <a:pt x="2799398" y="0"/>
                          <a:pt x="2518410" y="0"/>
                        </a:cubicBezTo>
                        <a:lnTo>
                          <a:pt x="1602105" y="0"/>
                        </a:lnTo>
                        <a:cubicBezTo>
                          <a:pt x="1321118" y="0"/>
                          <a:pt x="1092518" y="228600"/>
                          <a:pt x="1092518" y="509588"/>
                        </a:cubicBezTo>
                        <a:lnTo>
                          <a:pt x="1092518" y="666750"/>
                        </a:lnTo>
                        <a:lnTo>
                          <a:pt x="128588" y="666750"/>
                        </a:lnTo>
                        <a:cubicBezTo>
                          <a:pt x="57150" y="666750"/>
                          <a:pt x="0" y="723900"/>
                          <a:pt x="0" y="795338"/>
                        </a:cubicBezTo>
                        <a:cubicBezTo>
                          <a:pt x="0" y="866775"/>
                          <a:pt x="57150" y="923925"/>
                          <a:pt x="128588" y="923925"/>
                        </a:cubicBezTo>
                        <a:lnTo>
                          <a:pt x="360998" y="923925"/>
                        </a:lnTo>
                        <a:lnTo>
                          <a:pt x="360998" y="3945255"/>
                        </a:lnTo>
                        <a:cubicBezTo>
                          <a:pt x="360998" y="4324350"/>
                          <a:pt x="669608" y="4632960"/>
                          <a:pt x="1048703" y="4632960"/>
                        </a:cubicBezTo>
                        <a:lnTo>
                          <a:pt x="3071813" y="4632960"/>
                        </a:lnTo>
                        <a:cubicBezTo>
                          <a:pt x="3450908" y="4632960"/>
                          <a:pt x="3759518" y="4324350"/>
                          <a:pt x="3759518" y="3945255"/>
                        </a:cubicBezTo>
                        <a:lnTo>
                          <a:pt x="3759518" y="923925"/>
                        </a:lnTo>
                        <a:lnTo>
                          <a:pt x="3991928" y="923925"/>
                        </a:lnTo>
                        <a:cubicBezTo>
                          <a:pt x="4063365" y="923925"/>
                          <a:pt x="4120515" y="866775"/>
                          <a:pt x="4120515" y="795338"/>
                        </a:cubicBezTo>
                        <a:cubicBezTo>
                          <a:pt x="4120515" y="723900"/>
                          <a:pt x="4063365" y="666750"/>
                          <a:pt x="3991928" y="666750"/>
                        </a:cubicBezTo>
                        <a:close/>
                        <a:moveTo>
                          <a:pt x="1349693" y="509588"/>
                        </a:moveTo>
                        <a:cubicBezTo>
                          <a:pt x="1349693" y="370523"/>
                          <a:pt x="1463040" y="257175"/>
                          <a:pt x="1602105" y="257175"/>
                        </a:cubicBezTo>
                        <a:lnTo>
                          <a:pt x="2518410" y="257175"/>
                        </a:lnTo>
                        <a:cubicBezTo>
                          <a:pt x="2657475" y="257175"/>
                          <a:pt x="2770823" y="370523"/>
                          <a:pt x="2770823" y="509588"/>
                        </a:cubicBezTo>
                        <a:lnTo>
                          <a:pt x="2770823" y="666750"/>
                        </a:lnTo>
                        <a:lnTo>
                          <a:pt x="1349693" y="666750"/>
                        </a:lnTo>
                        <a:lnTo>
                          <a:pt x="1349693" y="509588"/>
                        </a:lnTo>
                        <a:close/>
                        <a:moveTo>
                          <a:pt x="3502343" y="3945255"/>
                        </a:moveTo>
                        <a:cubicBezTo>
                          <a:pt x="3502343" y="4182428"/>
                          <a:pt x="3308985" y="4375785"/>
                          <a:pt x="3071813" y="4375785"/>
                        </a:cubicBezTo>
                        <a:lnTo>
                          <a:pt x="1048703" y="4375785"/>
                        </a:lnTo>
                        <a:cubicBezTo>
                          <a:pt x="811530" y="4375785"/>
                          <a:pt x="618173" y="4182428"/>
                          <a:pt x="618173" y="3945255"/>
                        </a:cubicBezTo>
                        <a:lnTo>
                          <a:pt x="618173" y="923925"/>
                        </a:lnTo>
                        <a:lnTo>
                          <a:pt x="3503295" y="923925"/>
                        </a:lnTo>
                        <a:lnTo>
                          <a:pt x="3503295" y="3945255"/>
                        </a:lnTo>
                        <a:lnTo>
                          <a:pt x="3502343" y="3945255"/>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8" name="Rectangle: Top Corners Rounded 37">
                    <a:extLst>
                      <a:ext uri="{FF2B5EF4-FFF2-40B4-BE49-F238E27FC236}">
                        <a16:creationId xmlns:a16="http://schemas.microsoft.com/office/drawing/2014/main" id="{47717274-90FD-42DA-8059-5CBB8629BCEA}"/>
                      </a:ext>
                    </a:extLst>
                  </p:cNvPr>
                  <p:cNvSpPr/>
                  <p:nvPr/>
                </p:nvSpPr>
                <p:spPr>
                  <a:xfrm rot="10800000">
                    <a:off x="4788214" y="2193365"/>
                    <a:ext cx="2602516" cy="3106655"/>
                  </a:xfrm>
                  <a:prstGeom prst="round2SameRect">
                    <a:avLst>
                      <a:gd name="adj1" fmla="val 15741"/>
                      <a:gd name="adj2" fmla="val 0"/>
                    </a:avLst>
                  </a:pr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39" name="Freeform: Shape 38">
                    <a:extLst>
                      <a:ext uri="{FF2B5EF4-FFF2-40B4-BE49-F238E27FC236}">
                        <a16:creationId xmlns:a16="http://schemas.microsoft.com/office/drawing/2014/main" id="{7501F2A0-9C77-4F3A-A14B-42B51EBB31D3}"/>
                      </a:ext>
                    </a:extLst>
                  </p:cNvPr>
                  <p:cNvSpPr/>
                  <p:nvPr/>
                </p:nvSpPr>
                <p:spPr>
                  <a:xfrm>
                    <a:off x="5969317" y="2499359"/>
                    <a:ext cx="257175" cy="2529840"/>
                  </a:xfrm>
                  <a:custGeom>
                    <a:avLst/>
                    <a:gdLst>
                      <a:gd name="connsiteX0" fmla="*/ 128588 w 257175"/>
                      <a:gd name="connsiteY0" fmla="*/ 2529840 h 2529840"/>
                      <a:gd name="connsiteX1" fmla="*/ 257175 w 257175"/>
                      <a:gd name="connsiteY1" fmla="*/ 2401253 h 2529840"/>
                      <a:gd name="connsiteX2" fmla="*/ 257175 w 257175"/>
                      <a:gd name="connsiteY2" fmla="*/ 128588 h 2529840"/>
                      <a:gd name="connsiteX3" fmla="*/ 128588 w 257175"/>
                      <a:gd name="connsiteY3" fmla="*/ 0 h 2529840"/>
                      <a:gd name="connsiteX4" fmla="*/ 0 w 257175"/>
                      <a:gd name="connsiteY4" fmla="*/ 128588 h 2529840"/>
                      <a:gd name="connsiteX5" fmla="*/ 0 w 257175"/>
                      <a:gd name="connsiteY5" fmla="*/ 2400300 h 2529840"/>
                      <a:gd name="connsiteX6" fmla="*/ 128588 w 257175"/>
                      <a:gd name="connsiteY6" fmla="*/ 2529840 h 25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529840">
                        <a:moveTo>
                          <a:pt x="128588" y="2529840"/>
                        </a:moveTo>
                        <a:cubicBezTo>
                          <a:pt x="200025" y="2529840"/>
                          <a:pt x="257175" y="2472690"/>
                          <a:pt x="257175" y="2401253"/>
                        </a:cubicBezTo>
                        <a:lnTo>
                          <a:pt x="257175" y="128588"/>
                        </a:lnTo>
                        <a:cubicBezTo>
                          <a:pt x="257175" y="57150"/>
                          <a:pt x="200025" y="0"/>
                          <a:pt x="128588" y="0"/>
                        </a:cubicBezTo>
                        <a:cubicBezTo>
                          <a:pt x="57150" y="0"/>
                          <a:pt x="0" y="57150"/>
                          <a:pt x="0" y="128588"/>
                        </a:cubicBezTo>
                        <a:lnTo>
                          <a:pt x="0" y="2400300"/>
                        </a:lnTo>
                        <a:cubicBezTo>
                          <a:pt x="0" y="2471738"/>
                          <a:pt x="57150" y="2529840"/>
                          <a:pt x="128588" y="252984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0" name="Freeform: Shape 39">
                    <a:extLst>
                      <a:ext uri="{FF2B5EF4-FFF2-40B4-BE49-F238E27FC236}">
                        <a16:creationId xmlns:a16="http://schemas.microsoft.com/office/drawing/2014/main" id="{75C3DA95-41B0-4C68-BC5C-C05ACEB05C8B}"/>
                      </a:ext>
                    </a:extLst>
                  </p:cNvPr>
                  <p:cNvSpPr/>
                  <p:nvPr/>
                </p:nvSpPr>
                <p:spPr>
                  <a:xfrm>
                    <a:off x="5130165" y="2640329"/>
                    <a:ext cx="257175" cy="2246947"/>
                  </a:xfrm>
                  <a:custGeom>
                    <a:avLst/>
                    <a:gdLst>
                      <a:gd name="connsiteX0" fmla="*/ 128588 w 257175"/>
                      <a:gd name="connsiteY0" fmla="*/ 2246948 h 2246947"/>
                      <a:gd name="connsiteX1" fmla="*/ 257175 w 257175"/>
                      <a:gd name="connsiteY1" fmla="*/ 2118360 h 2246947"/>
                      <a:gd name="connsiteX2" fmla="*/ 257175 w 257175"/>
                      <a:gd name="connsiteY2" fmla="*/ 128588 h 2246947"/>
                      <a:gd name="connsiteX3" fmla="*/ 128588 w 257175"/>
                      <a:gd name="connsiteY3" fmla="*/ 0 h 2246947"/>
                      <a:gd name="connsiteX4" fmla="*/ 0 w 257175"/>
                      <a:gd name="connsiteY4" fmla="*/ 128588 h 2246947"/>
                      <a:gd name="connsiteX5" fmla="*/ 0 w 257175"/>
                      <a:gd name="connsiteY5" fmla="*/ 2118360 h 2246947"/>
                      <a:gd name="connsiteX6" fmla="*/ 128588 w 257175"/>
                      <a:gd name="connsiteY6" fmla="*/ 2246948 h 22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246947">
                        <a:moveTo>
                          <a:pt x="128588" y="2246948"/>
                        </a:moveTo>
                        <a:cubicBezTo>
                          <a:pt x="200025" y="2246948"/>
                          <a:pt x="257175" y="2189798"/>
                          <a:pt x="257175" y="2118360"/>
                        </a:cubicBezTo>
                        <a:lnTo>
                          <a:pt x="257175" y="128588"/>
                        </a:lnTo>
                        <a:cubicBezTo>
                          <a:pt x="257175" y="57150"/>
                          <a:pt x="200025" y="0"/>
                          <a:pt x="128588" y="0"/>
                        </a:cubicBezTo>
                        <a:cubicBezTo>
                          <a:pt x="57150" y="0"/>
                          <a:pt x="0" y="57150"/>
                          <a:pt x="0" y="128588"/>
                        </a:cubicBezTo>
                        <a:lnTo>
                          <a:pt x="0" y="2118360"/>
                        </a:lnTo>
                        <a:cubicBezTo>
                          <a:pt x="0" y="2189798"/>
                          <a:pt x="58102" y="2246948"/>
                          <a:pt x="128588" y="2246948"/>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1" name="Freeform: Shape 40">
                    <a:extLst>
                      <a:ext uri="{FF2B5EF4-FFF2-40B4-BE49-F238E27FC236}">
                        <a16:creationId xmlns:a16="http://schemas.microsoft.com/office/drawing/2014/main" id="{9E0D9955-5167-4730-B8AA-752B522503A8}"/>
                      </a:ext>
                    </a:extLst>
                  </p:cNvPr>
                  <p:cNvSpPr/>
                  <p:nvPr/>
                </p:nvSpPr>
                <p:spPr>
                  <a:xfrm>
                    <a:off x="6808469" y="2640329"/>
                    <a:ext cx="257175" cy="2246947"/>
                  </a:xfrm>
                  <a:custGeom>
                    <a:avLst/>
                    <a:gdLst>
                      <a:gd name="connsiteX0" fmla="*/ 128588 w 257175"/>
                      <a:gd name="connsiteY0" fmla="*/ 2246948 h 2246947"/>
                      <a:gd name="connsiteX1" fmla="*/ 257175 w 257175"/>
                      <a:gd name="connsiteY1" fmla="*/ 2118360 h 2246947"/>
                      <a:gd name="connsiteX2" fmla="*/ 257175 w 257175"/>
                      <a:gd name="connsiteY2" fmla="*/ 128588 h 2246947"/>
                      <a:gd name="connsiteX3" fmla="*/ 128588 w 257175"/>
                      <a:gd name="connsiteY3" fmla="*/ 0 h 2246947"/>
                      <a:gd name="connsiteX4" fmla="*/ 0 w 257175"/>
                      <a:gd name="connsiteY4" fmla="*/ 128588 h 2246947"/>
                      <a:gd name="connsiteX5" fmla="*/ 0 w 257175"/>
                      <a:gd name="connsiteY5" fmla="*/ 2118360 h 2246947"/>
                      <a:gd name="connsiteX6" fmla="*/ 128588 w 257175"/>
                      <a:gd name="connsiteY6" fmla="*/ 2246948 h 22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246947">
                        <a:moveTo>
                          <a:pt x="128588" y="2246948"/>
                        </a:moveTo>
                        <a:cubicBezTo>
                          <a:pt x="200025" y="2246948"/>
                          <a:pt x="257175" y="2189798"/>
                          <a:pt x="257175" y="2118360"/>
                        </a:cubicBezTo>
                        <a:lnTo>
                          <a:pt x="257175" y="128588"/>
                        </a:lnTo>
                        <a:cubicBezTo>
                          <a:pt x="257175" y="57150"/>
                          <a:pt x="200025" y="0"/>
                          <a:pt x="128588" y="0"/>
                        </a:cubicBezTo>
                        <a:cubicBezTo>
                          <a:pt x="57150" y="0"/>
                          <a:pt x="0" y="57150"/>
                          <a:pt x="0" y="128588"/>
                        </a:cubicBezTo>
                        <a:lnTo>
                          <a:pt x="0" y="2118360"/>
                        </a:lnTo>
                        <a:cubicBezTo>
                          <a:pt x="0" y="2189798"/>
                          <a:pt x="57150" y="2246948"/>
                          <a:pt x="128588" y="2246948"/>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26" name="Group 25">
                <a:extLst>
                  <a:ext uri="{FF2B5EF4-FFF2-40B4-BE49-F238E27FC236}">
                    <a16:creationId xmlns:a16="http://schemas.microsoft.com/office/drawing/2014/main" id="{447E40CF-902D-414E-BBEE-D3E3FFAAECC7}"/>
                  </a:ext>
                </a:extLst>
              </p:cNvPr>
              <p:cNvGrpSpPr/>
              <p:nvPr/>
            </p:nvGrpSpPr>
            <p:grpSpPr>
              <a:xfrm>
                <a:off x="636324" y="2879312"/>
                <a:ext cx="10696137" cy="1801614"/>
                <a:chOff x="646569" y="2879312"/>
                <a:chExt cx="10696137" cy="1801614"/>
              </a:xfrm>
            </p:grpSpPr>
            <p:sp>
              <p:nvSpPr>
                <p:cNvPr id="27" name="TextBox 38">
                  <a:extLst>
                    <a:ext uri="{FF2B5EF4-FFF2-40B4-BE49-F238E27FC236}">
                      <a16:creationId xmlns:a16="http://schemas.microsoft.com/office/drawing/2014/main" id="{46468268-E28E-4F85-A526-6160AB7BEC91}"/>
                    </a:ext>
                  </a:extLst>
                </p:cNvPr>
                <p:cNvSpPr txBox="1"/>
                <p:nvPr/>
              </p:nvSpPr>
              <p:spPr>
                <a:xfrm>
                  <a:off x="2832104" y="3484904"/>
                  <a:ext cx="952505" cy="30777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CAPTURE</a:t>
                  </a:r>
                </a:p>
              </p:txBody>
            </p:sp>
            <p:sp>
              <p:nvSpPr>
                <p:cNvPr id="28" name="TextBox 39">
                  <a:extLst>
                    <a:ext uri="{FF2B5EF4-FFF2-40B4-BE49-F238E27FC236}">
                      <a16:creationId xmlns:a16="http://schemas.microsoft.com/office/drawing/2014/main" id="{6C17A114-F179-4F6C-AFC5-47D61E7A15D3}"/>
                    </a:ext>
                  </a:extLst>
                </p:cNvPr>
                <p:cNvSpPr txBox="1"/>
                <p:nvPr/>
              </p:nvSpPr>
              <p:spPr>
                <a:xfrm>
                  <a:off x="5263888" y="3108908"/>
                  <a:ext cx="1452324" cy="1059776"/>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ACCESS</a:t>
                  </a:r>
                </a:p>
              </p:txBody>
            </p:sp>
            <p:sp>
              <p:nvSpPr>
                <p:cNvPr id="29" name="TextBox 40">
                  <a:extLst>
                    <a:ext uri="{FF2B5EF4-FFF2-40B4-BE49-F238E27FC236}">
                      <a16:creationId xmlns:a16="http://schemas.microsoft.com/office/drawing/2014/main" id="{C089BF2A-213F-44B8-A6D6-59CED3745047}"/>
                    </a:ext>
                  </a:extLst>
                </p:cNvPr>
                <p:cNvSpPr txBox="1"/>
                <p:nvPr/>
              </p:nvSpPr>
              <p:spPr>
                <a:xfrm>
                  <a:off x="7562605" y="3064468"/>
                  <a:ext cx="1148846" cy="1059776"/>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AUDIT</a:t>
                  </a:r>
                </a:p>
              </p:txBody>
            </p:sp>
            <p:sp>
              <p:nvSpPr>
                <p:cNvPr id="30" name="TextBox 41">
                  <a:extLst>
                    <a:ext uri="{FF2B5EF4-FFF2-40B4-BE49-F238E27FC236}">
                      <a16:creationId xmlns:a16="http://schemas.microsoft.com/office/drawing/2014/main" id="{8E1E2F99-8FF6-4806-B6C7-F76E9F54B353}"/>
                    </a:ext>
                  </a:extLst>
                </p:cNvPr>
                <p:cNvSpPr txBox="1"/>
                <p:nvPr/>
              </p:nvSpPr>
              <p:spPr>
                <a:xfrm>
                  <a:off x="9617600" y="2879312"/>
                  <a:ext cx="1725106" cy="1801614"/>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DISPOSE/ARCHIVE</a:t>
                  </a:r>
                </a:p>
              </p:txBody>
            </p:sp>
            <p:sp>
              <p:nvSpPr>
                <p:cNvPr id="31" name="TextBox 37">
                  <a:extLst>
                    <a:ext uri="{FF2B5EF4-FFF2-40B4-BE49-F238E27FC236}">
                      <a16:creationId xmlns:a16="http://schemas.microsoft.com/office/drawing/2014/main" id="{0F4689DD-97C4-4512-A40F-EE1B0D86A783}"/>
                    </a:ext>
                  </a:extLst>
                </p:cNvPr>
                <p:cNvSpPr txBox="1"/>
                <p:nvPr/>
              </p:nvSpPr>
              <p:spPr>
                <a:xfrm>
                  <a:off x="646569" y="3484904"/>
                  <a:ext cx="912429" cy="30777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IDENTIFY</a:t>
                  </a:r>
                </a:p>
              </p:txBody>
            </p:sp>
          </p:grpSp>
        </p:grpSp>
        <p:sp>
          <p:nvSpPr>
            <p:cNvPr id="19" name="Rectangle 18">
              <a:extLst>
                <a:ext uri="{FF2B5EF4-FFF2-40B4-BE49-F238E27FC236}">
                  <a16:creationId xmlns:a16="http://schemas.microsoft.com/office/drawing/2014/main" id="{53C6D9A9-68FF-4A55-98C4-B52B36D618D4}"/>
                </a:ext>
              </a:extLst>
            </p:cNvPr>
            <p:cNvSpPr/>
            <p:nvPr/>
          </p:nvSpPr>
          <p:spPr>
            <a:xfrm>
              <a:off x="3530172"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1</a:t>
              </a:r>
            </a:p>
          </p:txBody>
        </p:sp>
        <p:sp>
          <p:nvSpPr>
            <p:cNvPr id="20" name="Rectangle 19">
              <a:extLst>
                <a:ext uri="{FF2B5EF4-FFF2-40B4-BE49-F238E27FC236}">
                  <a16:creationId xmlns:a16="http://schemas.microsoft.com/office/drawing/2014/main" id="{63174E20-7506-49ED-957C-DBD74CC6AEB2}"/>
                </a:ext>
              </a:extLst>
            </p:cNvPr>
            <p:cNvSpPr/>
            <p:nvPr/>
          </p:nvSpPr>
          <p:spPr>
            <a:xfrm>
              <a:off x="4918943"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1" name="Rectangle 20">
              <a:extLst>
                <a:ext uri="{FF2B5EF4-FFF2-40B4-BE49-F238E27FC236}">
                  <a16:creationId xmlns:a16="http://schemas.microsoft.com/office/drawing/2014/main" id="{6B8BFBD7-D202-475E-BDDD-F4A3BB43FC77}"/>
                </a:ext>
              </a:extLst>
            </p:cNvPr>
            <p:cNvSpPr/>
            <p:nvPr/>
          </p:nvSpPr>
          <p:spPr>
            <a:xfrm>
              <a:off x="6333975"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2" name="Rectangle 21">
              <a:extLst>
                <a:ext uri="{FF2B5EF4-FFF2-40B4-BE49-F238E27FC236}">
                  <a16:creationId xmlns:a16="http://schemas.microsoft.com/office/drawing/2014/main" id="{10081C10-BEB9-44F5-B364-525F56E7908A}"/>
                </a:ext>
              </a:extLst>
            </p:cNvPr>
            <p:cNvSpPr/>
            <p:nvPr/>
          </p:nvSpPr>
          <p:spPr>
            <a:xfrm>
              <a:off x="7696879" y="4893361"/>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3" name="Rectangle 22">
              <a:extLst>
                <a:ext uri="{FF2B5EF4-FFF2-40B4-BE49-F238E27FC236}">
                  <a16:creationId xmlns:a16="http://schemas.microsoft.com/office/drawing/2014/main" id="{043A0741-092D-40D3-8976-340213CDB66C}"/>
                </a:ext>
              </a:extLst>
            </p:cNvPr>
            <p:cNvSpPr/>
            <p:nvPr/>
          </p:nvSpPr>
          <p:spPr>
            <a:xfrm>
              <a:off x="9130920"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3</a:t>
              </a:r>
            </a:p>
          </p:txBody>
        </p:sp>
      </p:grpSp>
      <p:sp>
        <p:nvSpPr>
          <p:cNvPr id="85" name="TextBox 84">
            <a:extLst>
              <a:ext uri="{FF2B5EF4-FFF2-40B4-BE49-F238E27FC236}">
                <a16:creationId xmlns:a16="http://schemas.microsoft.com/office/drawing/2014/main" id="{F2127456-FA13-48F9-AE1E-2D4006869771}"/>
              </a:ext>
            </a:extLst>
          </p:cNvPr>
          <p:cNvSpPr txBox="1"/>
          <p:nvPr/>
        </p:nvSpPr>
        <p:spPr>
          <a:xfrm>
            <a:off x="715343" y="3874555"/>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3:</a:t>
            </a:r>
          </a:p>
          <a:p>
            <a:pPr algn="ctr" defTabSz="946052"/>
            <a:r>
              <a:rPr lang="en-US" sz="998" b="1">
                <a:solidFill>
                  <a:srgbClr val="FFFFFF"/>
                </a:solidFill>
                <a:latin typeface="Arial"/>
              </a:rPr>
              <a:t> </a:t>
            </a:r>
            <a:r>
              <a:rPr lang="en-US" sz="998">
                <a:solidFill>
                  <a:srgbClr val="FFFFFF"/>
                </a:solidFill>
                <a:latin typeface="Arial"/>
              </a:rPr>
              <a:t>Mature / Managed </a:t>
            </a:r>
          </a:p>
        </p:txBody>
      </p:sp>
      <p:sp>
        <p:nvSpPr>
          <p:cNvPr id="86" name="TextBox 85">
            <a:extLst>
              <a:ext uri="{FF2B5EF4-FFF2-40B4-BE49-F238E27FC236}">
                <a16:creationId xmlns:a16="http://schemas.microsoft.com/office/drawing/2014/main" id="{96D9C0D6-7676-49DB-8149-A474FE8C5326}"/>
              </a:ext>
            </a:extLst>
          </p:cNvPr>
          <p:cNvSpPr txBox="1"/>
          <p:nvPr/>
        </p:nvSpPr>
        <p:spPr>
          <a:xfrm>
            <a:off x="484288" y="2984871"/>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4:</a:t>
            </a:r>
          </a:p>
          <a:p>
            <a:pPr algn="ctr" defTabSz="946052"/>
            <a:r>
              <a:rPr lang="en-US" sz="998" b="1">
                <a:solidFill>
                  <a:srgbClr val="FFFFFF"/>
                </a:solidFill>
                <a:latin typeface="Arial"/>
              </a:rPr>
              <a:t> </a:t>
            </a:r>
            <a:r>
              <a:rPr lang="en-US" sz="998">
                <a:solidFill>
                  <a:srgbClr val="FFFFFF"/>
                </a:solidFill>
                <a:latin typeface="Arial"/>
              </a:rPr>
              <a:t>Efficient / Grown-Up</a:t>
            </a:r>
          </a:p>
        </p:txBody>
      </p:sp>
      <p:pic>
        <p:nvPicPr>
          <p:cNvPr id="87" name="Picture 86" descr="Logo&#10;&#10;Description automatically generated with low confidence">
            <a:extLst>
              <a:ext uri="{FF2B5EF4-FFF2-40B4-BE49-F238E27FC236}">
                <a16:creationId xmlns:a16="http://schemas.microsoft.com/office/drawing/2014/main" id="{8EA9CD8A-5514-4D05-873C-2B38F1FEA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89" name="Title 1">
            <a:extLst>
              <a:ext uri="{FF2B5EF4-FFF2-40B4-BE49-F238E27FC236}">
                <a16:creationId xmlns:a16="http://schemas.microsoft.com/office/drawing/2014/main" id="{36910D7E-7456-6E71-9F74-6DCB898E40D7}"/>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Level 3 – Criticality And Control</a:t>
            </a:r>
            <a:endParaRPr lang="en-US" sz="2000"/>
          </a:p>
        </p:txBody>
      </p:sp>
      <p:sp>
        <p:nvSpPr>
          <p:cNvPr id="90" name="TextBox 89">
            <a:extLst>
              <a:ext uri="{FF2B5EF4-FFF2-40B4-BE49-F238E27FC236}">
                <a16:creationId xmlns:a16="http://schemas.microsoft.com/office/drawing/2014/main" id="{D7FEFCAA-ACBB-EC9E-15A6-29197795920D}"/>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Effective management of business critical engineering information</a:t>
            </a:r>
          </a:p>
        </p:txBody>
      </p:sp>
    </p:spTree>
    <p:extLst>
      <p:ext uri="{BB962C8B-B14F-4D97-AF65-F5344CB8AC3E}">
        <p14:creationId xmlns:p14="http://schemas.microsoft.com/office/powerpoint/2010/main" val="25091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F1B4584-5BFB-47EC-8BA4-51A75F14E86F}"/>
              </a:ext>
            </a:extLst>
          </p:cNvPr>
          <p:cNvSpPr/>
          <p:nvPr/>
        </p:nvSpPr>
        <p:spPr>
          <a:xfrm>
            <a:off x="1106939" y="1995829"/>
            <a:ext cx="8621713" cy="4702175"/>
          </a:xfrm>
          <a:prstGeom prst="rect">
            <a:avLst/>
          </a:prstGeom>
          <a:ln>
            <a:solidFill>
              <a:srgbClr val="FFFFFF"/>
            </a:solidFill>
          </a:ln>
        </p:spPr>
        <p:txBody>
          <a:bodyP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9" name="Rectangle 10">
            <a:extLst>
              <a:ext uri="{FF2B5EF4-FFF2-40B4-BE49-F238E27FC236}">
                <a16:creationId xmlns:a16="http://schemas.microsoft.com/office/drawing/2014/main" id="{72568735-4412-4567-B7CD-E51278CEFD9F}"/>
              </a:ext>
            </a:extLst>
          </p:cNvPr>
          <p:cNvSpPr>
            <a:spLocks noChangeArrowheads="1"/>
          </p:cNvSpPr>
          <p:nvPr/>
        </p:nvSpPr>
        <p:spPr bwMode="auto">
          <a:xfrm>
            <a:off x="3568673" y="2657227"/>
            <a:ext cx="763995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370">
              <a:lnSpc>
                <a:spcPct val="120000"/>
              </a:lnSpc>
              <a:spcBef>
                <a:spcPct val="60000"/>
              </a:spcBef>
              <a:buClr>
                <a:srgbClr val="0C2340"/>
              </a:buClr>
              <a:buSzPct val="110000"/>
            </a:pPr>
            <a:r>
              <a:rPr lang="en-US" sz="1600">
                <a:solidFill>
                  <a:srgbClr val="0C2340"/>
                </a:solidFill>
                <a:latin typeface="Arial"/>
              </a:rPr>
              <a:t>This reflects a very successful organizational function, with good oversight and sponsorship.</a:t>
            </a:r>
          </a:p>
          <a:p>
            <a:pPr marL="285750" indent="-285750" defTabSz="914370">
              <a:lnSpc>
                <a:spcPct val="120000"/>
              </a:lnSpc>
              <a:spcBef>
                <a:spcPct val="60000"/>
              </a:spcBef>
              <a:buClr>
                <a:srgbClr val="0C2340"/>
              </a:buClr>
              <a:buSzPct val="110000"/>
              <a:buFont typeface="Arial" panose="020B0604020202020204" pitchFamily="34" charset="0"/>
              <a:buChar char="•"/>
            </a:pPr>
            <a:r>
              <a:rPr lang="en-US" sz="1600" b="1">
                <a:solidFill>
                  <a:srgbClr val="0C2340"/>
                </a:solidFill>
                <a:latin typeface="Arial"/>
              </a:rPr>
              <a:t>Processes</a:t>
            </a:r>
            <a:r>
              <a:rPr lang="en-US" sz="1600">
                <a:solidFill>
                  <a:srgbClr val="0C2340"/>
                </a:solidFill>
                <a:latin typeface="Arial"/>
              </a:rPr>
              <a:t>: all core processes are consistent in Level 4, with all stakeholders are educated on access, control, and management.</a:t>
            </a:r>
          </a:p>
          <a:p>
            <a:pPr marL="285750" indent="-285750" defTabSz="914370">
              <a:lnSpc>
                <a:spcPct val="120000"/>
              </a:lnSpc>
              <a:spcBef>
                <a:spcPct val="60000"/>
              </a:spcBef>
              <a:buClr>
                <a:srgbClr val="0C2340"/>
              </a:buClr>
              <a:buSzPct val="110000"/>
              <a:buFont typeface="Arial" panose="020B0604020202020204" pitchFamily="34" charset="0"/>
              <a:buChar char="•"/>
            </a:pPr>
            <a:r>
              <a:rPr lang="en-US" sz="1600" b="1">
                <a:solidFill>
                  <a:srgbClr val="0C2340"/>
                </a:solidFill>
                <a:latin typeface="Arial"/>
              </a:rPr>
              <a:t>Management</a:t>
            </a:r>
            <a:r>
              <a:rPr lang="en-US" sz="1600">
                <a:solidFill>
                  <a:srgbClr val="0C2340"/>
                </a:solidFill>
                <a:latin typeface="Arial"/>
              </a:rPr>
              <a:t>: Document Control plays an important role in the success of Operations, Engineering and Projects with the use of consistent review cycles for all critical controlled documents.</a:t>
            </a:r>
          </a:p>
          <a:p>
            <a:pPr marL="285750" indent="-285750" defTabSz="914370">
              <a:lnSpc>
                <a:spcPct val="120000"/>
              </a:lnSpc>
              <a:spcBef>
                <a:spcPct val="60000"/>
              </a:spcBef>
              <a:buClr>
                <a:srgbClr val="0C2340"/>
              </a:buClr>
              <a:buSzPct val="110000"/>
              <a:buFont typeface="Arial" panose="020B0604020202020204" pitchFamily="34" charset="0"/>
              <a:buChar char="•"/>
            </a:pPr>
            <a:r>
              <a:rPr lang="en-US" sz="1600" b="1">
                <a:solidFill>
                  <a:srgbClr val="0C2340"/>
                </a:solidFill>
                <a:latin typeface="Arial"/>
              </a:rPr>
              <a:t>Vendor Engagement</a:t>
            </a:r>
            <a:r>
              <a:rPr lang="en-US" sz="1600">
                <a:solidFill>
                  <a:srgbClr val="0C2340"/>
                </a:solidFill>
                <a:latin typeface="Arial"/>
              </a:rPr>
              <a:t>: external third parties are integrated into your Engineering Information </a:t>
            </a:r>
            <a:r>
              <a:rPr lang="en-US" sz="1600" err="1">
                <a:solidFill>
                  <a:srgbClr val="0C2340"/>
                </a:solidFill>
                <a:latin typeface="Arial"/>
              </a:rPr>
              <a:t>Management.Legal</a:t>
            </a:r>
            <a:r>
              <a:rPr lang="en-US" sz="1600">
                <a:solidFill>
                  <a:srgbClr val="0C2340"/>
                </a:solidFill>
                <a:latin typeface="Arial"/>
              </a:rPr>
              <a:t> hold, reviews and audit are easily automated. </a:t>
            </a:r>
          </a:p>
        </p:txBody>
      </p:sp>
      <p:sp>
        <p:nvSpPr>
          <p:cNvPr id="22" name="Freeform 16">
            <a:extLst>
              <a:ext uri="{FF2B5EF4-FFF2-40B4-BE49-F238E27FC236}">
                <a16:creationId xmlns:a16="http://schemas.microsoft.com/office/drawing/2014/main" id="{6D37450E-0405-4795-BC2A-260350791564}"/>
              </a:ext>
            </a:extLst>
          </p:cNvPr>
          <p:cNvSpPr/>
          <p:nvPr/>
        </p:nvSpPr>
        <p:spPr bwMode="ltGray">
          <a:xfrm>
            <a:off x="1025815" y="2265416"/>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74930" tIns="74930" rIns="749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r>
              <a:rPr kumimoji="0" lang="en-US" sz="5900" b="0" i="0" u="none" strike="noStrike" kern="0" cap="none" spc="0" normalizeH="0" baseline="0" noProof="0">
                <a:ln>
                  <a:noFill/>
                </a:ln>
                <a:solidFill>
                  <a:srgbClr val="FFFFFF"/>
                </a:solidFill>
                <a:effectLst/>
                <a:uLnTx/>
                <a:uFillTx/>
                <a:latin typeface="Arial"/>
                <a:ea typeface="+mn-ea"/>
                <a:cs typeface="+mn-cs"/>
              </a:rPr>
              <a:t> </a:t>
            </a:r>
          </a:p>
        </p:txBody>
      </p:sp>
      <p:sp>
        <p:nvSpPr>
          <p:cNvPr id="34" name="Freeform 17">
            <a:extLst>
              <a:ext uri="{FF2B5EF4-FFF2-40B4-BE49-F238E27FC236}">
                <a16:creationId xmlns:a16="http://schemas.microsoft.com/office/drawing/2014/main" id="{18FE746D-D839-4343-B52B-171CC47BAFD1}"/>
              </a:ext>
            </a:extLst>
          </p:cNvPr>
          <p:cNvSpPr/>
          <p:nvPr/>
        </p:nvSpPr>
        <p:spPr bwMode="ltGray">
          <a:xfrm>
            <a:off x="949651" y="3172801"/>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chemeClr val="accent1"/>
          </a:solidFill>
          <a:ln w="76200" cap="flat" cmpd="sng" algn="ctr">
            <a:solidFill>
              <a:srgbClr val="FFFFFF">
                <a:hueOff val="0"/>
                <a:satOff val="0"/>
                <a:lumOff val="0"/>
                <a:alphaOff val="0"/>
              </a:srgbClr>
            </a:solidFill>
            <a:prstDash val="solid"/>
          </a:ln>
          <a:effectLst/>
        </p:spPr>
        <p:txBody>
          <a:bodyPr spcFirstLastPara="0" vert="horz" wrap="square" lIns="980210" tIns="74930" rIns="980209" bIns="74930" numCol="1" spcCol="1270" anchor="ctr" anchorCtr="0">
            <a:noAutofit/>
          </a:bodyPr>
          <a:lstStyle/>
          <a:p>
            <a:pPr algn="ctr" defTabSz="2622464">
              <a:lnSpc>
                <a:spcPct val="90000"/>
              </a:lnSpc>
              <a:spcBef>
                <a:spcPct val="0"/>
              </a:spcBef>
              <a:spcAft>
                <a:spcPct val="35000"/>
              </a:spcAft>
            </a:pPr>
            <a:endParaRPr lang="en-US" sz="5900" kern="0">
              <a:solidFill>
                <a:srgbClr val="FFFFFF"/>
              </a:solidFill>
              <a:latin typeface="Arial"/>
            </a:endParaRPr>
          </a:p>
        </p:txBody>
      </p:sp>
      <p:sp>
        <p:nvSpPr>
          <p:cNvPr id="36" name="Freeform 18">
            <a:extLst>
              <a:ext uri="{FF2B5EF4-FFF2-40B4-BE49-F238E27FC236}">
                <a16:creationId xmlns:a16="http://schemas.microsoft.com/office/drawing/2014/main" id="{0D0B4D59-4A92-4481-9ADE-2C25CF3B6A7B}"/>
              </a:ext>
            </a:extLst>
          </p:cNvPr>
          <p:cNvSpPr/>
          <p:nvPr/>
        </p:nvSpPr>
        <p:spPr bwMode="ltGray">
          <a:xfrm>
            <a:off x="949650" y="4080186"/>
            <a:ext cx="1946875" cy="871380"/>
          </a:xfrm>
          <a:custGeom>
            <a:avLst/>
            <a:gdLst/>
            <a:ahLst/>
            <a:cxnLst/>
            <a:rect l="l" t="t" r="r" b="b"/>
            <a:pathLst>
              <a:path w="1946875" h="871380">
                <a:moveTo>
                  <a:pt x="0" y="0"/>
                </a:moveTo>
                <a:lnTo>
                  <a:pt x="1479198" y="0"/>
                </a:lnTo>
                <a:lnTo>
                  <a:pt x="1946875"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algn="ctr" defTabSz="2622464">
              <a:lnSpc>
                <a:spcPct val="90000"/>
              </a:lnSpc>
              <a:spcBef>
                <a:spcPct val="0"/>
              </a:spcBef>
              <a:spcAft>
                <a:spcPct val="35000"/>
              </a:spcAft>
            </a:pPr>
            <a:endParaRPr lang="en-US" sz="5900" kern="0">
              <a:solidFill>
                <a:srgbClr val="FFFFFF"/>
              </a:solidFill>
              <a:latin typeface="Arial"/>
            </a:endParaRPr>
          </a:p>
        </p:txBody>
      </p:sp>
      <p:sp>
        <p:nvSpPr>
          <p:cNvPr id="37" name="Freeform 19">
            <a:extLst>
              <a:ext uri="{FF2B5EF4-FFF2-40B4-BE49-F238E27FC236}">
                <a16:creationId xmlns:a16="http://schemas.microsoft.com/office/drawing/2014/main" id="{86A009A2-2076-4E1B-A100-46475E7823C5}"/>
              </a:ext>
            </a:extLst>
          </p:cNvPr>
          <p:cNvSpPr/>
          <p:nvPr/>
        </p:nvSpPr>
        <p:spPr bwMode="ltGray">
          <a:xfrm>
            <a:off x="949650" y="4987571"/>
            <a:ext cx="2414552" cy="871380"/>
          </a:xfrm>
          <a:custGeom>
            <a:avLst/>
            <a:gdLst/>
            <a:ahLst/>
            <a:cxnLst/>
            <a:rect l="l" t="t" r="r" b="b"/>
            <a:pathLst>
              <a:path w="2414552" h="871380">
                <a:moveTo>
                  <a:pt x="0" y="0"/>
                </a:moveTo>
                <a:lnTo>
                  <a:pt x="1946875" y="0"/>
                </a:lnTo>
                <a:lnTo>
                  <a:pt x="2414552"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4" name="Freeform 20">
            <a:extLst>
              <a:ext uri="{FF2B5EF4-FFF2-40B4-BE49-F238E27FC236}">
                <a16:creationId xmlns:a16="http://schemas.microsoft.com/office/drawing/2014/main" id="{6A324553-2753-4A33-B5E7-C4932885A8AB}"/>
              </a:ext>
            </a:extLst>
          </p:cNvPr>
          <p:cNvSpPr/>
          <p:nvPr/>
        </p:nvSpPr>
        <p:spPr bwMode="ltGray">
          <a:xfrm>
            <a:off x="949651" y="5894956"/>
            <a:ext cx="2882232" cy="871380"/>
          </a:xfrm>
          <a:custGeom>
            <a:avLst/>
            <a:gdLst/>
            <a:ahLst/>
            <a:cxnLst/>
            <a:rect l="l" t="t" r="r" b="b"/>
            <a:pathLst>
              <a:path w="2846227" h="871380">
                <a:moveTo>
                  <a:pt x="0" y="0"/>
                </a:moveTo>
                <a:lnTo>
                  <a:pt x="2378550" y="0"/>
                </a:lnTo>
                <a:lnTo>
                  <a:pt x="2846227"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583729" tIns="74930" rIns="15837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39AAFB14-89FE-45E4-B558-F73FE1E7318B}"/>
              </a:ext>
            </a:extLst>
          </p:cNvPr>
          <p:cNvSpPr txBox="1"/>
          <p:nvPr/>
        </p:nvSpPr>
        <p:spPr>
          <a:xfrm>
            <a:off x="975623" y="6098718"/>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1:</a:t>
            </a:r>
          </a:p>
          <a:p>
            <a:pPr algn="ctr" defTabSz="946052"/>
            <a:r>
              <a:rPr lang="en-US" sz="998" b="1">
                <a:solidFill>
                  <a:srgbClr val="FFFFFF"/>
                </a:solidFill>
                <a:latin typeface="Arial"/>
              </a:rPr>
              <a:t> </a:t>
            </a:r>
            <a:r>
              <a:rPr lang="en-US" sz="998">
                <a:solidFill>
                  <a:srgbClr val="FFFFFF"/>
                </a:solidFill>
                <a:latin typeface="Arial"/>
              </a:rPr>
              <a:t>Immature / Initial</a:t>
            </a:r>
          </a:p>
        </p:txBody>
      </p:sp>
      <p:sp>
        <p:nvSpPr>
          <p:cNvPr id="46" name="TextBox 45">
            <a:extLst>
              <a:ext uri="{FF2B5EF4-FFF2-40B4-BE49-F238E27FC236}">
                <a16:creationId xmlns:a16="http://schemas.microsoft.com/office/drawing/2014/main" id="{522F4F97-7259-4494-9D73-DC2989A09ECF}"/>
              </a:ext>
            </a:extLst>
          </p:cNvPr>
          <p:cNvSpPr txBox="1"/>
          <p:nvPr/>
        </p:nvSpPr>
        <p:spPr>
          <a:xfrm>
            <a:off x="698518" y="5175744"/>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2:</a:t>
            </a:r>
          </a:p>
          <a:p>
            <a:pPr algn="ctr" defTabSz="946052"/>
            <a:r>
              <a:rPr lang="en-US" sz="998" b="1">
                <a:solidFill>
                  <a:srgbClr val="FFFFFF"/>
                </a:solidFill>
                <a:latin typeface="Arial"/>
              </a:rPr>
              <a:t> </a:t>
            </a:r>
            <a:r>
              <a:rPr lang="en-US" sz="998">
                <a:solidFill>
                  <a:srgbClr val="FFFFFF"/>
                </a:solidFill>
                <a:latin typeface="Arial"/>
              </a:rPr>
              <a:t>Established / Repeatable </a:t>
            </a:r>
          </a:p>
        </p:txBody>
      </p:sp>
      <p:sp>
        <p:nvSpPr>
          <p:cNvPr id="47" name="TextBox 46">
            <a:extLst>
              <a:ext uri="{FF2B5EF4-FFF2-40B4-BE49-F238E27FC236}">
                <a16:creationId xmlns:a16="http://schemas.microsoft.com/office/drawing/2014/main" id="{8374CB23-9DBD-407E-8613-8ABEF9617838}"/>
              </a:ext>
            </a:extLst>
          </p:cNvPr>
          <p:cNvSpPr txBox="1"/>
          <p:nvPr/>
        </p:nvSpPr>
        <p:spPr>
          <a:xfrm>
            <a:off x="980195" y="2693239"/>
            <a:ext cx="998515"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5:</a:t>
            </a:r>
          </a:p>
          <a:p>
            <a:pPr algn="ctr" defTabSz="946052"/>
            <a:r>
              <a:rPr lang="en-US" sz="998" b="1">
                <a:solidFill>
                  <a:srgbClr val="FFFFFF"/>
                </a:solidFill>
                <a:latin typeface="Arial"/>
              </a:rPr>
              <a:t> </a:t>
            </a:r>
            <a:r>
              <a:rPr lang="en-US" sz="900">
                <a:solidFill>
                  <a:srgbClr val="FFFFFF"/>
                </a:solidFill>
                <a:latin typeface="Arial"/>
              </a:rPr>
              <a:t>Best In Class</a:t>
            </a:r>
            <a:endParaRPr lang="en-US" sz="998">
              <a:solidFill>
                <a:srgbClr val="FFFFFF"/>
              </a:solidFill>
              <a:latin typeface="Arial"/>
            </a:endParaRPr>
          </a:p>
        </p:txBody>
      </p:sp>
      <p:sp>
        <p:nvSpPr>
          <p:cNvPr id="48" name="TextBox 47">
            <a:extLst>
              <a:ext uri="{FF2B5EF4-FFF2-40B4-BE49-F238E27FC236}">
                <a16:creationId xmlns:a16="http://schemas.microsoft.com/office/drawing/2014/main" id="{2E7F8CEB-5505-4E3F-A6A7-08A5A96FB343}"/>
              </a:ext>
            </a:extLst>
          </p:cNvPr>
          <p:cNvSpPr txBox="1"/>
          <p:nvPr/>
        </p:nvSpPr>
        <p:spPr>
          <a:xfrm>
            <a:off x="594291" y="4241177"/>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3:</a:t>
            </a:r>
          </a:p>
          <a:p>
            <a:pPr algn="ctr" defTabSz="946052"/>
            <a:r>
              <a:rPr lang="en-US" sz="998" b="1">
                <a:solidFill>
                  <a:srgbClr val="FFFFFF"/>
                </a:solidFill>
                <a:latin typeface="Arial"/>
              </a:rPr>
              <a:t> </a:t>
            </a:r>
            <a:r>
              <a:rPr lang="en-US" sz="998">
                <a:solidFill>
                  <a:srgbClr val="FFFFFF"/>
                </a:solidFill>
                <a:latin typeface="Arial"/>
              </a:rPr>
              <a:t>Mature / Managed </a:t>
            </a:r>
          </a:p>
        </p:txBody>
      </p:sp>
      <p:sp>
        <p:nvSpPr>
          <p:cNvPr id="49" name="TextBox 48">
            <a:extLst>
              <a:ext uri="{FF2B5EF4-FFF2-40B4-BE49-F238E27FC236}">
                <a16:creationId xmlns:a16="http://schemas.microsoft.com/office/drawing/2014/main" id="{37694D01-BD07-41F1-90FC-D398D75DDA46}"/>
              </a:ext>
            </a:extLst>
          </p:cNvPr>
          <p:cNvSpPr txBox="1"/>
          <p:nvPr/>
        </p:nvSpPr>
        <p:spPr>
          <a:xfrm>
            <a:off x="363236" y="3351493"/>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4:</a:t>
            </a:r>
          </a:p>
          <a:p>
            <a:pPr algn="ctr" defTabSz="946052"/>
            <a:r>
              <a:rPr lang="en-US" sz="998" b="1">
                <a:solidFill>
                  <a:srgbClr val="FFFFFF"/>
                </a:solidFill>
                <a:latin typeface="Arial"/>
              </a:rPr>
              <a:t> </a:t>
            </a:r>
            <a:r>
              <a:rPr lang="en-US" sz="998">
                <a:solidFill>
                  <a:srgbClr val="FFFFFF"/>
                </a:solidFill>
                <a:latin typeface="Arial"/>
              </a:rPr>
              <a:t>Efficient / Grown-Up</a:t>
            </a:r>
          </a:p>
        </p:txBody>
      </p:sp>
      <p:pic>
        <p:nvPicPr>
          <p:cNvPr id="50" name="Picture 49" descr="Logo&#10;&#10;Description automatically generated with low confidence">
            <a:extLst>
              <a:ext uri="{FF2B5EF4-FFF2-40B4-BE49-F238E27FC236}">
                <a16:creationId xmlns:a16="http://schemas.microsoft.com/office/drawing/2014/main" id="{C7044B75-ED1C-411A-B2B2-BD26B4178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16" name="Title 1">
            <a:extLst>
              <a:ext uri="{FF2B5EF4-FFF2-40B4-BE49-F238E27FC236}">
                <a16:creationId xmlns:a16="http://schemas.microsoft.com/office/drawing/2014/main" id="{A4764A64-0D5B-D55F-0425-68AAA6C05761}"/>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Level 4 – Process Consistency</a:t>
            </a:r>
            <a:endParaRPr lang="en-US" sz="2000"/>
          </a:p>
        </p:txBody>
      </p:sp>
      <p:sp>
        <p:nvSpPr>
          <p:cNvPr id="17" name="TextBox 16">
            <a:extLst>
              <a:ext uri="{FF2B5EF4-FFF2-40B4-BE49-F238E27FC236}">
                <a16:creationId xmlns:a16="http://schemas.microsoft.com/office/drawing/2014/main" id="{3951556C-074F-3131-8D3C-E7E62FEA5681}"/>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Ensuring that your ‘Live’ Engineering Information is updated concurrently with your infrastructure</a:t>
            </a:r>
          </a:p>
        </p:txBody>
      </p:sp>
    </p:spTree>
    <p:extLst>
      <p:ext uri="{BB962C8B-B14F-4D97-AF65-F5344CB8AC3E}">
        <p14:creationId xmlns:p14="http://schemas.microsoft.com/office/powerpoint/2010/main" val="44413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F1B4584-5BFB-47EC-8BA4-51A75F14E86F}"/>
              </a:ext>
            </a:extLst>
          </p:cNvPr>
          <p:cNvSpPr/>
          <p:nvPr/>
        </p:nvSpPr>
        <p:spPr>
          <a:xfrm>
            <a:off x="1106939" y="1995829"/>
            <a:ext cx="8621713" cy="4702175"/>
          </a:xfrm>
          <a:prstGeom prst="rect">
            <a:avLst/>
          </a:prstGeom>
          <a:ln>
            <a:solidFill>
              <a:srgbClr val="FFFFFF"/>
            </a:solidFill>
          </a:ln>
        </p:spPr>
        <p:txBody>
          <a:bodyP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2" name="Freeform 16">
            <a:extLst>
              <a:ext uri="{FF2B5EF4-FFF2-40B4-BE49-F238E27FC236}">
                <a16:creationId xmlns:a16="http://schemas.microsoft.com/office/drawing/2014/main" id="{6D37450E-0405-4795-BC2A-260350791564}"/>
              </a:ext>
            </a:extLst>
          </p:cNvPr>
          <p:cNvSpPr/>
          <p:nvPr/>
        </p:nvSpPr>
        <p:spPr bwMode="ltGray">
          <a:xfrm>
            <a:off x="1025815" y="2265416"/>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chemeClr val="accent1"/>
          </a:solidFill>
          <a:ln w="76200" cap="flat" cmpd="sng" algn="ctr">
            <a:solidFill>
              <a:srgbClr val="FFFFFF">
                <a:hueOff val="0"/>
                <a:satOff val="0"/>
                <a:lumOff val="0"/>
                <a:alphaOff val="0"/>
              </a:srgbClr>
            </a:solidFill>
            <a:prstDash val="solid"/>
          </a:ln>
          <a:effectLst/>
        </p:spPr>
        <p:txBody>
          <a:bodyPr spcFirstLastPara="0" vert="horz" wrap="square" lIns="980210" tIns="74930" rIns="980209" bIns="74930" numCol="1" spcCol="1270" anchor="ctr" anchorCtr="0">
            <a:noAutofit/>
          </a:bodyPr>
          <a:lstStyle/>
          <a:p>
            <a:pPr algn="ctr" defTabSz="2622464">
              <a:lnSpc>
                <a:spcPct val="90000"/>
              </a:lnSpc>
              <a:spcBef>
                <a:spcPct val="0"/>
              </a:spcBef>
              <a:spcAft>
                <a:spcPct val="35000"/>
              </a:spcAft>
            </a:pPr>
            <a:r>
              <a:rPr lang="en-US" sz="5900" kern="0">
                <a:solidFill>
                  <a:srgbClr val="FFFFFF"/>
                </a:solidFill>
                <a:latin typeface="Arial"/>
              </a:rPr>
              <a:t> </a:t>
            </a:r>
          </a:p>
        </p:txBody>
      </p:sp>
      <p:sp>
        <p:nvSpPr>
          <p:cNvPr id="34" name="Freeform 17">
            <a:extLst>
              <a:ext uri="{FF2B5EF4-FFF2-40B4-BE49-F238E27FC236}">
                <a16:creationId xmlns:a16="http://schemas.microsoft.com/office/drawing/2014/main" id="{18FE746D-D839-4343-B52B-171CC47BAFD1}"/>
              </a:ext>
            </a:extLst>
          </p:cNvPr>
          <p:cNvSpPr/>
          <p:nvPr/>
        </p:nvSpPr>
        <p:spPr bwMode="ltGray">
          <a:xfrm>
            <a:off x="949651" y="3172801"/>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algn="ctr" defTabSz="2622464">
              <a:lnSpc>
                <a:spcPct val="90000"/>
              </a:lnSpc>
              <a:spcBef>
                <a:spcPct val="0"/>
              </a:spcBef>
              <a:spcAft>
                <a:spcPct val="35000"/>
              </a:spcAft>
            </a:pPr>
            <a:endParaRPr lang="en-US" sz="5900" kern="0">
              <a:solidFill>
                <a:srgbClr val="FFFFFF"/>
              </a:solidFill>
              <a:latin typeface="Arial"/>
            </a:endParaRPr>
          </a:p>
        </p:txBody>
      </p:sp>
      <p:sp>
        <p:nvSpPr>
          <p:cNvPr id="36" name="Freeform 18">
            <a:extLst>
              <a:ext uri="{FF2B5EF4-FFF2-40B4-BE49-F238E27FC236}">
                <a16:creationId xmlns:a16="http://schemas.microsoft.com/office/drawing/2014/main" id="{0D0B4D59-4A92-4481-9ADE-2C25CF3B6A7B}"/>
              </a:ext>
            </a:extLst>
          </p:cNvPr>
          <p:cNvSpPr/>
          <p:nvPr/>
        </p:nvSpPr>
        <p:spPr bwMode="ltGray">
          <a:xfrm>
            <a:off x="949650" y="4080186"/>
            <a:ext cx="1946875" cy="871380"/>
          </a:xfrm>
          <a:custGeom>
            <a:avLst/>
            <a:gdLst/>
            <a:ahLst/>
            <a:cxnLst/>
            <a:rect l="l" t="t" r="r" b="b"/>
            <a:pathLst>
              <a:path w="1946875" h="871380">
                <a:moveTo>
                  <a:pt x="0" y="0"/>
                </a:moveTo>
                <a:lnTo>
                  <a:pt x="1479198" y="0"/>
                </a:lnTo>
                <a:lnTo>
                  <a:pt x="1946875"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algn="ctr" defTabSz="2622464">
              <a:lnSpc>
                <a:spcPct val="90000"/>
              </a:lnSpc>
              <a:spcBef>
                <a:spcPct val="0"/>
              </a:spcBef>
              <a:spcAft>
                <a:spcPct val="35000"/>
              </a:spcAft>
            </a:pPr>
            <a:endParaRPr lang="en-US" sz="5900" kern="0">
              <a:solidFill>
                <a:srgbClr val="FFFFFF"/>
              </a:solidFill>
              <a:latin typeface="Arial"/>
            </a:endParaRPr>
          </a:p>
        </p:txBody>
      </p:sp>
      <p:sp>
        <p:nvSpPr>
          <p:cNvPr id="37" name="Freeform 19">
            <a:extLst>
              <a:ext uri="{FF2B5EF4-FFF2-40B4-BE49-F238E27FC236}">
                <a16:creationId xmlns:a16="http://schemas.microsoft.com/office/drawing/2014/main" id="{86A009A2-2076-4E1B-A100-46475E7823C5}"/>
              </a:ext>
            </a:extLst>
          </p:cNvPr>
          <p:cNvSpPr/>
          <p:nvPr/>
        </p:nvSpPr>
        <p:spPr bwMode="ltGray">
          <a:xfrm>
            <a:off x="949650" y="4987571"/>
            <a:ext cx="2414552" cy="871380"/>
          </a:xfrm>
          <a:custGeom>
            <a:avLst/>
            <a:gdLst/>
            <a:ahLst/>
            <a:cxnLst/>
            <a:rect l="l" t="t" r="r" b="b"/>
            <a:pathLst>
              <a:path w="2414552" h="871380">
                <a:moveTo>
                  <a:pt x="0" y="0"/>
                </a:moveTo>
                <a:lnTo>
                  <a:pt x="1946875" y="0"/>
                </a:lnTo>
                <a:lnTo>
                  <a:pt x="2414552"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4" name="Freeform 20">
            <a:extLst>
              <a:ext uri="{FF2B5EF4-FFF2-40B4-BE49-F238E27FC236}">
                <a16:creationId xmlns:a16="http://schemas.microsoft.com/office/drawing/2014/main" id="{6A324553-2753-4A33-B5E7-C4932885A8AB}"/>
              </a:ext>
            </a:extLst>
          </p:cNvPr>
          <p:cNvSpPr/>
          <p:nvPr/>
        </p:nvSpPr>
        <p:spPr bwMode="ltGray">
          <a:xfrm>
            <a:off x="949651" y="5894956"/>
            <a:ext cx="2882232" cy="871380"/>
          </a:xfrm>
          <a:custGeom>
            <a:avLst/>
            <a:gdLst/>
            <a:ahLst/>
            <a:cxnLst/>
            <a:rect l="l" t="t" r="r" b="b"/>
            <a:pathLst>
              <a:path w="2846227" h="871380">
                <a:moveTo>
                  <a:pt x="0" y="0"/>
                </a:moveTo>
                <a:lnTo>
                  <a:pt x="2378550" y="0"/>
                </a:lnTo>
                <a:lnTo>
                  <a:pt x="2846227"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583729" tIns="74930" rIns="15837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39AAFB14-89FE-45E4-B558-F73FE1E7318B}"/>
              </a:ext>
            </a:extLst>
          </p:cNvPr>
          <p:cNvSpPr txBox="1"/>
          <p:nvPr/>
        </p:nvSpPr>
        <p:spPr>
          <a:xfrm>
            <a:off x="975623" y="6098718"/>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1:</a:t>
            </a:r>
          </a:p>
          <a:p>
            <a:pPr algn="ctr" defTabSz="946052"/>
            <a:r>
              <a:rPr lang="en-US" sz="998" b="1">
                <a:solidFill>
                  <a:srgbClr val="FFFFFF"/>
                </a:solidFill>
                <a:latin typeface="Arial"/>
              </a:rPr>
              <a:t> </a:t>
            </a:r>
            <a:r>
              <a:rPr lang="en-US" sz="998">
                <a:solidFill>
                  <a:srgbClr val="FFFFFF"/>
                </a:solidFill>
                <a:latin typeface="Arial"/>
              </a:rPr>
              <a:t>Immature / Initial</a:t>
            </a:r>
          </a:p>
        </p:txBody>
      </p:sp>
      <p:sp>
        <p:nvSpPr>
          <p:cNvPr id="46" name="TextBox 45">
            <a:extLst>
              <a:ext uri="{FF2B5EF4-FFF2-40B4-BE49-F238E27FC236}">
                <a16:creationId xmlns:a16="http://schemas.microsoft.com/office/drawing/2014/main" id="{522F4F97-7259-4494-9D73-DC2989A09ECF}"/>
              </a:ext>
            </a:extLst>
          </p:cNvPr>
          <p:cNvSpPr txBox="1"/>
          <p:nvPr/>
        </p:nvSpPr>
        <p:spPr>
          <a:xfrm>
            <a:off x="698518" y="5175744"/>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2:</a:t>
            </a:r>
          </a:p>
          <a:p>
            <a:pPr algn="ctr" defTabSz="946052"/>
            <a:r>
              <a:rPr lang="en-US" sz="998" b="1">
                <a:solidFill>
                  <a:srgbClr val="FFFFFF"/>
                </a:solidFill>
                <a:latin typeface="Arial"/>
              </a:rPr>
              <a:t> </a:t>
            </a:r>
            <a:r>
              <a:rPr lang="en-US" sz="998">
                <a:solidFill>
                  <a:srgbClr val="FFFFFF"/>
                </a:solidFill>
                <a:latin typeface="Arial"/>
              </a:rPr>
              <a:t>Established / Repeatable </a:t>
            </a:r>
          </a:p>
        </p:txBody>
      </p:sp>
      <p:sp>
        <p:nvSpPr>
          <p:cNvPr id="47" name="TextBox 46">
            <a:extLst>
              <a:ext uri="{FF2B5EF4-FFF2-40B4-BE49-F238E27FC236}">
                <a16:creationId xmlns:a16="http://schemas.microsoft.com/office/drawing/2014/main" id="{8374CB23-9DBD-407E-8613-8ABEF9617838}"/>
              </a:ext>
            </a:extLst>
          </p:cNvPr>
          <p:cNvSpPr txBox="1"/>
          <p:nvPr/>
        </p:nvSpPr>
        <p:spPr>
          <a:xfrm>
            <a:off x="980195" y="2693239"/>
            <a:ext cx="998515"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5:</a:t>
            </a:r>
          </a:p>
          <a:p>
            <a:pPr algn="ctr" defTabSz="946052"/>
            <a:r>
              <a:rPr lang="en-US" sz="998" b="1">
                <a:solidFill>
                  <a:srgbClr val="FFFFFF"/>
                </a:solidFill>
                <a:latin typeface="Arial"/>
              </a:rPr>
              <a:t> </a:t>
            </a:r>
            <a:r>
              <a:rPr lang="en-US" sz="900">
                <a:solidFill>
                  <a:srgbClr val="FFFFFF"/>
                </a:solidFill>
                <a:latin typeface="Arial"/>
              </a:rPr>
              <a:t>Best In Class</a:t>
            </a:r>
            <a:endParaRPr lang="en-US" sz="998">
              <a:solidFill>
                <a:srgbClr val="FFFFFF"/>
              </a:solidFill>
              <a:latin typeface="Arial"/>
            </a:endParaRPr>
          </a:p>
        </p:txBody>
      </p:sp>
      <p:sp>
        <p:nvSpPr>
          <p:cNvPr id="48" name="TextBox 47">
            <a:extLst>
              <a:ext uri="{FF2B5EF4-FFF2-40B4-BE49-F238E27FC236}">
                <a16:creationId xmlns:a16="http://schemas.microsoft.com/office/drawing/2014/main" id="{2E7F8CEB-5505-4E3F-A6A7-08A5A96FB343}"/>
              </a:ext>
            </a:extLst>
          </p:cNvPr>
          <p:cNvSpPr txBox="1"/>
          <p:nvPr/>
        </p:nvSpPr>
        <p:spPr>
          <a:xfrm>
            <a:off x="594291" y="4241177"/>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3:</a:t>
            </a:r>
          </a:p>
          <a:p>
            <a:pPr algn="ctr" defTabSz="946052"/>
            <a:r>
              <a:rPr lang="en-US" sz="998" b="1">
                <a:solidFill>
                  <a:srgbClr val="FFFFFF"/>
                </a:solidFill>
                <a:latin typeface="Arial"/>
              </a:rPr>
              <a:t> </a:t>
            </a:r>
            <a:r>
              <a:rPr lang="en-US" sz="998">
                <a:solidFill>
                  <a:srgbClr val="FFFFFF"/>
                </a:solidFill>
                <a:latin typeface="Arial"/>
              </a:rPr>
              <a:t>Mature / Managed </a:t>
            </a:r>
          </a:p>
        </p:txBody>
      </p:sp>
      <p:sp>
        <p:nvSpPr>
          <p:cNvPr id="49" name="TextBox 48">
            <a:extLst>
              <a:ext uri="{FF2B5EF4-FFF2-40B4-BE49-F238E27FC236}">
                <a16:creationId xmlns:a16="http://schemas.microsoft.com/office/drawing/2014/main" id="{37694D01-BD07-41F1-90FC-D398D75DDA46}"/>
              </a:ext>
            </a:extLst>
          </p:cNvPr>
          <p:cNvSpPr txBox="1"/>
          <p:nvPr/>
        </p:nvSpPr>
        <p:spPr>
          <a:xfrm>
            <a:off x="363236" y="3351493"/>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4:</a:t>
            </a:r>
          </a:p>
          <a:p>
            <a:pPr algn="ctr" defTabSz="946052"/>
            <a:r>
              <a:rPr lang="en-US" sz="998" b="1">
                <a:solidFill>
                  <a:srgbClr val="FFFFFF"/>
                </a:solidFill>
                <a:latin typeface="Arial"/>
              </a:rPr>
              <a:t> </a:t>
            </a:r>
            <a:r>
              <a:rPr lang="en-US" sz="998">
                <a:solidFill>
                  <a:srgbClr val="FFFFFF"/>
                </a:solidFill>
                <a:latin typeface="Arial"/>
              </a:rPr>
              <a:t>Efficient / Grown-Up</a:t>
            </a:r>
          </a:p>
        </p:txBody>
      </p:sp>
      <p:sp>
        <p:nvSpPr>
          <p:cNvPr id="15" name="Rectangle 3">
            <a:extLst>
              <a:ext uri="{FF2B5EF4-FFF2-40B4-BE49-F238E27FC236}">
                <a16:creationId xmlns:a16="http://schemas.microsoft.com/office/drawing/2014/main" id="{90F7C65F-3132-4335-92BC-D203525ECB8B}"/>
              </a:ext>
            </a:extLst>
          </p:cNvPr>
          <p:cNvSpPr txBox="1">
            <a:spLocks noChangeArrowheads="1"/>
          </p:cNvSpPr>
          <p:nvPr/>
        </p:nvSpPr>
        <p:spPr>
          <a:xfrm>
            <a:off x="3767078" y="2574268"/>
            <a:ext cx="7004231" cy="709929"/>
          </a:xfrm>
          <a:prstGeom prst="rect">
            <a:avLst/>
          </a:prstGeom>
          <a:noFill/>
        </p:spPr>
        <p:txBody>
          <a:bodyPr vert="horz" lIns="0" tIns="0" rIns="0" bIns="0" rtlCol="0" anchor="t">
            <a:noAutofit/>
          </a:bodyPr>
          <a:lstStyle>
            <a:lvl1pPr marL="174625" indent="-174625"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1pPr>
            <a:lvl2pPr marL="363538" indent="-188913"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2pPr>
            <a:lvl3pPr marL="538163" indent="-174625"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3pPr>
            <a:lvl4pPr marL="712788" indent="-174625" algn="l" rtl="0" eaLnBrk="1" fontAlgn="base" hangingPunct="1">
              <a:spcBef>
                <a:spcPts val="300"/>
              </a:spcBef>
              <a:spcAft>
                <a:spcPts val="300"/>
              </a:spcAft>
              <a:buFont typeface="Arial" charset="0"/>
              <a:buChar char="–"/>
              <a:defRPr sz="1400" kern="1200" baseline="0">
                <a:solidFill>
                  <a:schemeClr val="tx1"/>
                </a:solidFill>
                <a:latin typeface="+mn-lt"/>
                <a:ea typeface="+mn-ea"/>
                <a:cs typeface="+mn-cs"/>
              </a:defRPr>
            </a:lvl4pPr>
            <a:lvl5pPr marL="901700" indent="-188913"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0">
              <a:lnSpc>
                <a:spcPct val="120000"/>
              </a:lnSpc>
              <a:spcBef>
                <a:spcPct val="60000"/>
              </a:spcBef>
              <a:spcAft>
                <a:spcPct val="0"/>
              </a:spcAft>
              <a:buClr>
                <a:srgbClr val="0C2340"/>
              </a:buClr>
              <a:buSzPct val="110000"/>
              <a:buNone/>
            </a:pPr>
            <a:r>
              <a:rPr lang="en-US" sz="1600">
                <a:solidFill>
                  <a:srgbClr val="0C2340"/>
                </a:solidFill>
                <a:latin typeface="Arial"/>
              </a:rPr>
              <a:t>A world class team has full adoption, stakeholder alignment, and oversight of your engineering information.</a:t>
            </a:r>
          </a:p>
          <a:p>
            <a:pPr defTabSz="914370">
              <a:lnSpc>
                <a:spcPct val="120000"/>
              </a:lnSpc>
              <a:spcBef>
                <a:spcPct val="60000"/>
              </a:spcBef>
              <a:spcAft>
                <a:spcPct val="0"/>
              </a:spcAft>
              <a:buClr>
                <a:srgbClr val="0C2340"/>
              </a:buClr>
              <a:buSzPct val="110000"/>
            </a:pPr>
            <a:r>
              <a:rPr lang="en-US" sz="1600">
                <a:solidFill>
                  <a:srgbClr val="0C2340"/>
                </a:solidFill>
                <a:latin typeface="Arial"/>
              </a:rPr>
              <a:t>All core processes are consistent and continuously improved, all key project data is collected, analytics are comprehensive, and reporting is completely data driven. </a:t>
            </a:r>
          </a:p>
          <a:p>
            <a:pPr defTabSz="914370">
              <a:lnSpc>
                <a:spcPct val="120000"/>
              </a:lnSpc>
              <a:spcBef>
                <a:spcPct val="60000"/>
              </a:spcBef>
              <a:spcAft>
                <a:spcPct val="0"/>
              </a:spcAft>
              <a:buClr>
                <a:srgbClr val="0C2340"/>
              </a:buClr>
              <a:buSzPct val="110000"/>
            </a:pPr>
            <a:r>
              <a:rPr lang="en-US" sz="1600">
                <a:solidFill>
                  <a:srgbClr val="0C2340"/>
                </a:solidFill>
                <a:latin typeface="Arial"/>
              </a:rPr>
              <a:t>Systems are integrated and various data, along with related metadata, are easily accessible, accurate and tracked.</a:t>
            </a:r>
          </a:p>
          <a:p>
            <a:pPr defTabSz="914370">
              <a:lnSpc>
                <a:spcPct val="120000"/>
              </a:lnSpc>
              <a:spcBef>
                <a:spcPct val="60000"/>
              </a:spcBef>
              <a:spcAft>
                <a:spcPct val="0"/>
              </a:spcAft>
              <a:buClr>
                <a:srgbClr val="0C2340"/>
              </a:buClr>
              <a:buSzPct val="110000"/>
            </a:pPr>
            <a:r>
              <a:rPr lang="en-US" sz="1600">
                <a:solidFill>
                  <a:srgbClr val="0C2340"/>
                </a:solidFill>
                <a:latin typeface="Arial"/>
              </a:rPr>
              <a:t>Quality Assurance for Doc Control handover is greater than 98%.</a:t>
            </a:r>
          </a:p>
        </p:txBody>
      </p:sp>
      <p:pic>
        <p:nvPicPr>
          <p:cNvPr id="16" name="Picture 15" descr="Logo&#10;&#10;Description automatically generated with low confidence">
            <a:extLst>
              <a:ext uri="{FF2B5EF4-FFF2-40B4-BE49-F238E27FC236}">
                <a16:creationId xmlns:a16="http://schemas.microsoft.com/office/drawing/2014/main" id="{D63BD2CF-7E7B-4E89-9DE3-9E2EB7A1A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18" name="Title 1">
            <a:extLst>
              <a:ext uri="{FF2B5EF4-FFF2-40B4-BE49-F238E27FC236}">
                <a16:creationId xmlns:a16="http://schemas.microsoft.com/office/drawing/2014/main" id="{F7D7369C-998F-9EB1-5DB0-B25CCAF87AFB}"/>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Level 5 – Best In Class</a:t>
            </a:r>
            <a:endParaRPr lang="en-US" sz="2000"/>
          </a:p>
        </p:txBody>
      </p:sp>
      <p:sp>
        <p:nvSpPr>
          <p:cNvPr id="19" name="TextBox 18">
            <a:extLst>
              <a:ext uri="{FF2B5EF4-FFF2-40B4-BE49-F238E27FC236}">
                <a16:creationId xmlns:a16="http://schemas.microsoft.com/office/drawing/2014/main" id="{068E2A0F-FD0A-919D-E62C-A45CB07138F8}"/>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Thought-leader in Engineering Information Management</a:t>
            </a:r>
          </a:p>
        </p:txBody>
      </p:sp>
    </p:spTree>
    <p:extLst>
      <p:ext uri="{BB962C8B-B14F-4D97-AF65-F5344CB8AC3E}">
        <p14:creationId xmlns:p14="http://schemas.microsoft.com/office/powerpoint/2010/main" val="1390921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ASSESSING YOUR MATURITY:</a:t>
            </a:r>
            <a:br>
              <a:rPr lang="en-US" sz="2000"/>
            </a:br>
            <a:br>
              <a:rPr lang="en-US" sz="1000"/>
            </a:br>
            <a:r>
              <a:rPr lang="en-US" sz="4000"/>
              <a:t>How To Deploy The Model @ Your District?</a:t>
            </a:r>
            <a:br>
              <a:rPr lang="en-US" sz="4000"/>
            </a:br>
            <a:endParaRPr lang="en-US" sz="2000"/>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3" y="1825625"/>
            <a:ext cx="5256430" cy="4351338"/>
          </a:xfrm>
        </p:spPr>
        <p:txBody>
          <a:bodyPr>
            <a:normAutofit/>
          </a:bodyPr>
          <a:lstStyle/>
          <a:p>
            <a:pPr rtl="0" fontAlgn="base">
              <a:lnSpc>
                <a:spcPct val="100000"/>
              </a:lnSpc>
              <a:spcAft>
                <a:spcPts val="1200"/>
              </a:spcAft>
            </a:pPr>
            <a:r>
              <a:rPr lang="en-US" sz="2400" b="0" i="0">
                <a:solidFill>
                  <a:srgbClr val="000000"/>
                </a:solidFill>
                <a:effectLst/>
                <a:latin typeface="+mj-lt"/>
              </a:rPr>
              <a:t>Each District is unique, managing their engineering information </a:t>
            </a:r>
            <a:r>
              <a:rPr lang="en-US" sz="2400">
                <a:solidFill>
                  <a:srgbClr val="000000"/>
                </a:solidFill>
                <a:latin typeface="+mj-lt"/>
              </a:rPr>
              <a:t>as necessary for their circumstances.</a:t>
            </a:r>
          </a:p>
          <a:p>
            <a:pPr rtl="0" fontAlgn="base">
              <a:lnSpc>
                <a:spcPct val="100000"/>
              </a:lnSpc>
              <a:spcAft>
                <a:spcPts val="1200"/>
              </a:spcAft>
            </a:pPr>
            <a:r>
              <a:rPr lang="en-US" sz="2400" b="0" i="0">
                <a:solidFill>
                  <a:srgbClr val="000000"/>
                </a:solidFill>
                <a:effectLst/>
                <a:latin typeface="+mj-lt"/>
              </a:rPr>
              <a:t>It is critical to focus on the focus areas of engineering </a:t>
            </a:r>
            <a:r>
              <a:rPr lang="en-US" sz="2400">
                <a:solidFill>
                  <a:srgbClr val="000000"/>
                </a:solidFill>
                <a:latin typeface="+mj-lt"/>
              </a:rPr>
              <a:t>information management that are relevant to you</a:t>
            </a:r>
          </a:p>
          <a:p>
            <a:pPr fontAlgn="base">
              <a:lnSpc>
                <a:spcPct val="100000"/>
              </a:lnSpc>
              <a:spcAft>
                <a:spcPts val="1200"/>
              </a:spcAft>
            </a:pPr>
            <a:r>
              <a:rPr lang="en-US" sz="2400">
                <a:solidFill>
                  <a:srgbClr val="000000"/>
                </a:solidFill>
                <a:latin typeface="+mj-lt"/>
              </a:rPr>
              <a:t>The RedEye recommended ‘default’ focus areas can be seen on the following page</a:t>
            </a:r>
            <a:endParaRPr lang="en-US" sz="2400" b="0" i="0">
              <a:solidFill>
                <a:srgbClr val="000000"/>
              </a:solidFill>
              <a:effectLst/>
              <a:latin typeface="+mj-lt"/>
            </a:endParaRPr>
          </a:p>
          <a:p>
            <a:pPr marL="914400" lvl="1" indent="-457200" fontAlgn="base">
              <a:lnSpc>
                <a:spcPct val="100000"/>
              </a:lnSpc>
              <a:spcAft>
                <a:spcPts val="1200"/>
              </a:spcAft>
              <a:buFont typeface="+mj-lt"/>
              <a:buAutoNum type="alphaUcPeriod"/>
            </a:pPr>
            <a:endParaRPr lang="en-US" sz="1600">
              <a:latin typeface="+mj-lt"/>
            </a:endParaRPr>
          </a:p>
        </p:txBody>
      </p:sp>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6" name="Content Placeholder 2">
            <a:extLst>
              <a:ext uri="{FF2B5EF4-FFF2-40B4-BE49-F238E27FC236}">
                <a16:creationId xmlns:a16="http://schemas.microsoft.com/office/drawing/2014/main" id="{362DE2E2-04E9-F522-2F79-564F0FC5CFC7}"/>
              </a:ext>
            </a:extLst>
          </p:cNvPr>
          <p:cNvSpPr txBox="1">
            <a:spLocks/>
          </p:cNvSpPr>
          <p:nvPr/>
        </p:nvSpPr>
        <p:spPr>
          <a:xfrm>
            <a:off x="990382" y="1978025"/>
            <a:ext cx="6358221" cy="4351338"/>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fontAlgn="base">
              <a:lnSpc>
                <a:spcPct val="100000"/>
              </a:lnSpc>
              <a:spcAft>
                <a:spcPts val="1200"/>
              </a:spcAft>
              <a:buFont typeface="+mj-lt"/>
              <a:buAutoNum type="alphaUcPeriod"/>
            </a:pPr>
            <a:endParaRPr lang="en-US" sz="1600">
              <a:latin typeface="+mj-lt"/>
            </a:endParaRPr>
          </a:p>
        </p:txBody>
      </p:sp>
      <p:sp>
        <p:nvSpPr>
          <p:cNvPr id="7" name="Content Placeholder 6">
            <a:extLst>
              <a:ext uri="{FF2B5EF4-FFF2-40B4-BE49-F238E27FC236}">
                <a16:creationId xmlns:a16="http://schemas.microsoft.com/office/drawing/2014/main" id="{80F44144-C546-207D-9DDC-9EA8A26113FD}"/>
              </a:ext>
            </a:extLst>
          </p:cNvPr>
          <p:cNvSpPr>
            <a:spLocks noGrp="1"/>
          </p:cNvSpPr>
          <p:nvPr>
            <p:ph sz="half" idx="2"/>
          </p:nvPr>
        </p:nvSpPr>
        <p:spPr/>
        <p:txBody>
          <a:bodyPr>
            <a:normAutofit/>
          </a:bodyPr>
          <a:lstStyle/>
          <a:p>
            <a:pPr fontAlgn="base">
              <a:lnSpc>
                <a:spcPct val="100000"/>
              </a:lnSpc>
              <a:spcAft>
                <a:spcPts val="1200"/>
              </a:spcAft>
            </a:pPr>
            <a:r>
              <a:rPr lang="en-US" sz="2400">
                <a:solidFill>
                  <a:srgbClr val="000000"/>
                </a:solidFill>
                <a:latin typeface="+mj-lt"/>
              </a:rPr>
              <a:t>Consider the following when assessing your Maturity:</a:t>
            </a:r>
          </a:p>
          <a:p>
            <a:pPr marL="914400" lvl="1" indent="-457200" fontAlgn="base">
              <a:lnSpc>
                <a:spcPct val="100000"/>
              </a:lnSpc>
              <a:spcAft>
                <a:spcPts val="1200"/>
              </a:spcAft>
              <a:buFont typeface="+mj-lt"/>
              <a:buAutoNum type="alphaUcPeriod"/>
            </a:pPr>
            <a:r>
              <a:rPr lang="en-US" sz="2100">
                <a:solidFill>
                  <a:srgbClr val="000000"/>
                </a:solidFill>
                <a:latin typeface="+mj-lt"/>
              </a:rPr>
              <a:t>Different teams will have different opinions. External contractors can often provide good honest feedback</a:t>
            </a:r>
          </a:p>
          <a:p>
            <a:pPr marL="914400" lvl="1" indent="-457200" fontAlgn="base">
              <a:lnSpc>
                <a:spcPct val="100000"/>
              </a:lnSpc>
              <a:spcAft>
                <a:spcPts val="1200"/>
              </a:spcAft>
              <a:buFont typeface="+mj-lt"/>
              <a:buAutoNum type="alphaUcPeriod"/>
            </a:pPr>
            <a:r>
              <a:rPr lang="en-US" sz="2100">
                <a:solidFill>
                  <a:srgbClr val="000000"/>
                </a:solidFill>
                <a:latin typeface="+mj-lt"/>
              </a:rPr>
              <a:t>Be honest with your current state</a:t>
            </a:r>
          </a:p>
          <a:p>
            <a:pPr marL="914400" lvl="1" indent="-457200" fontAlgn="base">
              <a:lnSpc>
                <a:spcPct val="100000"/>
              </a:lnSpc>
              <a:spcAft>
                <a:spcPts val="1200"/>
              </a:spcAft>
              <a:buFont typeface="+mj-lt"/>
              <a:buAutoNum type="alphaUcPeriod"/>
            </a:pPr>
            <a:r>
              <a:rPr lang="en-US" sz="2100">
                <a:solidFill>
                  <a:srgbClr val="000000"/>
                </a:solidFill>
                <a:latin typeface="+mj-lt"/>
              </a:rPr>
              <a:t>Consider processes, standards, storage, and access.</a:t>
            </a:r>
          </a:p>
        </p:txBody>
      </p:sp>
      <p:pic>
        <p:nvPicPr>
          <p:cNvPr id="9" name="Picture 8">
            <a:extLst>
              <a:ext uri="{FF2B5EF4-FFF2-40B4-BE49-F238E27FC236}">
                <a16:creationId xmlns:a16="http://schemas.microsoft.com/office/drawing/2014/main" id="{4FF4E3AE-B9C1-4F89-F183-6F5E4FE5B3E8}"/>
              </a:ext>
            </a:extLst>
          </p:cNvPr>
          <p:cNvPicPr>
            <a:picLocks noChangeAspect="1"/>
          </p:cNvPicPr>
          <p:nvPr/>
        </p:nvPicPr>
        <p:blipFill>
          <a:blip r:embed="rId3">
            <a:alphaModFix/>
          </a:blip>
          <a:stretch>
            <a:fillRect/>
          </a:stretch>
        </p:blipFill>
        <p:spPr>
          <a:xfrm>
            <a:off x="2725542" y="0"/>
            <a:ext cx="9448800" cy="6858000"/>
          </a:xfrm>
          <a:prstGeom prst="rect">
            <a:avLst/>
          </a:prstGeom>
        </p:spPr>
      </p:pic>
    </p:spTree>
    <p:extLst>
      <p:ext uri="{BB962C8B-B14F-4D97-AF65-F5344CB8AC3E}">
        <p14:creationId xmlns:p14="http://schemas.microsoft.com/office/powerpoint/2010/main" val="3517941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ASSESSING YOUR MATURITY:</a:t>
            </a:r>
            <a:br>
              <a:rPr lang="en-US" sz="2000"/>
            </a:br>
            <a:br>
              <a:rPr lang="en-US" sz="1000"/>
            </a:br>
            <a:r>
              <a:rPr lang="en-US" sz="4000"/>
              <a:t>The Assessment Summary</a:t>
            </a:r>
            <a:br>
              <a:rPr lang="en-US" sz="4000"/>
            </a:br>
            <a:endParaRPr lang="en-US" sz="2000"/>
          </a:p>
        </p:txBody>
      </p:sp>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grpSp>
        <p:nvGrpSpPr>
          <p:cNvPr id="10" name="Group 9">
            <a:extLst>
              <a:ext uri="{FF2B5EF4-FFF2-40B4-BE49-F238E27FC236}">
                <a16:creationId xmlns:a16="http://schemas.microsoft.com/office/drawing/2014/main" id="{ED6BAF9E-F82D-1EBD-D050-CFF95CA433F1}"/>
              </a:ext>
            </a:extLst>
          </p:cNvPr>
          <p:cNvGrpSpPr/>
          <p:nvPr/>
        </p:nvGrpSpPr>
        <p:grpSpPr>
          <a:xfrm>
            <a:off x="1278666" y="2045854"/>
            <a:ext cx="10684067" cy="559939"/>
            <a:chOff x="1274647" y="2045854"/>
            <a:chExt cx="10644336" cy="559939"/>
          </a:xfrm>
        </p:grpSpPr>
        <p:sp>
          <p:nvSpPr>
            <p:cNvPr id="12" name="Rounded Rectangle 78">
              <a:extLst>
                <a:ext uri="{FF2B5EF4-FFF2-40B4-BE49-F238E27FC236}">
                  <a16:creationId xmlns:a16="http://schemas.microsoft.com/office/drawing/2014/main" id="{A1E92247-F0F9-F348-4E31-52CB14CA6B43}"/>
                </a:ext>
              </a:extLst>
            </p:cNvPr>
            <p:cNvSpPr/>
            <p:nvPr/>
          </p:nvSpPr>
          <p:spPr>
            <a:xfrm>
              <a:off x="1274647"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3" name="Rounded Rectangle 79">
              <a:extLst>
                <a:ext uri="{FF2B5EF4-FFF2-40B4-BE49-F238E27FC236}">
                  <a16:creationId xmlns:a16="http://schemas.microsoft.com/office/drawing/2014/main" id="{49CD9B56-DBF2-D2FD-2745-A696C9CA39DE}"/>
                </a:ext>
              </a:extLst>
            </p:cNvPr>
            <p:cNvSpPr/>
            <p:nvPr/>
          </p:nvSpPr>
          <p:spPr>
            <a:xfrm>
              <a:off x="2351442"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4" name="Rounded Rectangle 80">
              <a:extLst>
                <a:ext uri="{FF2B5EF4-FFF2-40B4-BE49-F238E27FC236}">
                  <a16:creationId xmlns:a16="http://schemas.microsoft.com/office/drawing/2014/main" id="{F8820272-A882-A705-8E38-CCDB6A819717}"/>
                </a:ext>
              </a:extLst>
            </p:cNvPr>
            <p:cNvSpPr/>
            <p:nvPr/>
          </p:nvSpPr>
          <p:spPr>
            <a:xfrm>
              <a:off x="3428236"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5" name="Rounded Rectangle 81">
              <a:extLst>
                <a:ext uri="{FF2B5EF4-FFF2-40B4-BE49-F238E27FC236}">
                  <a16:creationId xmlns:a16="http://schemas.microsoft.com/office/drawing/2014/main" id="{1E3A4C4A-077D-84AA-530B-24B1556C2E45}"/>
                </a:ext>
              </a:extLst>
            </p:cNvPr>
            <p:cNvSpPr/>
            <p:nvPr/>
          </p:nvSpPr>
          <p:spPr>
            <a:xfrm>
              <a:off x="4505031"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6" name="Rounded Rectangle 81">
              <a:extLst>
                <a:ext uri="{FF2B5EF4-FFF2-40B4-BE49-F238E27FC236}">
                  <a16:creationId xmlns:a16="http://schemas.microsoft.com/office/drawing/2014/main" id="{32A53C8B-B9F9-3F73-2427-B761C7FF9577}"/>
                </a:ext>
              </a:extLst>
            </p:cNvPr>
            <p:cNvSpPr/>
            <p:nvPr/>
          </p:nvSpPr>
          <p:spPr>
            <a:xfrm>
              <a:off x="5586295"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7" name="Rounded Rectangle 81">
              <a:extLst>
                <a:ext uri="{FF2B5EF4-FFF2-40B4-BE49-F238E27FC236}">
                  <a16:creationId xmlns:a16="http://schemas.microsoft.com/office/drawing/2014/main" id="{0C4FF1E9-ADA6-BBFB-7657-3596A0B74FF8}"/>
                </a:ext>
              </a:extLst>
            </p:cNvPr>
            <p:cNvSpPr/>
            <p:nvPr/>
          </p:nvSpPr>
          <p:spPr>
            <a:xfrm>
              <a:off x="6667559"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8" name="Rounded Rectangle 81">
              <a:extLst>
                <a:ext uri="{FF2B5EF4-FFF2-40B4-BE49-F238E27FC236}">
                  <a16:creationId xmlns:a16="http://schemas.microsoft.com/office/drawing/2014/main" id="{3DC1C236-482D-1BC1-8A30-E574A1EBF59B}"/>
                </a:ext>
              </a:extLst>
            </p:cNvPr>
            <p:cNvSpPr/>
            <p:nvPr/>
          </p:nvSpPr>
          <p:spPr>
            <a:xfrm>
              <a:off x="7748823"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19" name="Rounded Rectangle 81">
              <a:extLst>
                <a:ext uri="{FF2B5EF4-FFF2-40B4-BE49-F238E27FC236}">
                  <a16:creationId xmlns:a16="http://schemas.microsoft.com/office/drawing/2014/main" id="{5C8942FB-87A9-73A8-24CB-DBCB1619A999}"/>
                </a:ext>
              </a:extLst>
            </p:cNvPr>
            <p:cNvSpPr/>
            <p:nvPr/>
          </p:nvSpPr>
          <p:spPr>
            <a:xfrm>
              <a:off x="8830087"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20" name="Rounded Rectangle 81">
              <a:extLst>
                <a:ext uri="{FF2B5EF4-FFF2-40B4-BE49-F238E27FC236}">
                  <a16:creationId xmlns:a16="http://schemas.microsoft.com/office/drawing/2014/main" id="{D3902D85-EE4B-EBB7-11A2-E3783D3C25FB}"/>
                </a:ext>
              </a:extLst>
            </p:cNvPr>
            <p:cNvSpPr/>
            <p:nvPr/>
          </p:nvSpPr>
          <p:spPr>
            <a:xfrm>
              <a:off x="9911351"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sp>
          <p:nvSpPr>
            <p:cNvPr id="21" name="Rounded Rectangle 81">
              <a:extLst>
                <a:ext uri="{FF2B5EF4-FFF2-40B4-BE49-F238E27FC236}">
                  <a16:creationId xmlns:a16="http://schemas.microsoft.com/office/drawing/2014/main" id="{A5259066-1FB3-DF0D-EB2F-E09FF50E24DB}"/>
                </a:ext>
              </a:extLst>
            </p:cNvPr>
            <p:cNvSpPr/>
            <p:nvPr/>
          </p:nvSpPr>
          <p:spPr>
            <a:xfrm>
              <a:off x="10992615"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5</a:t>
              </a:r>
            </a:p>
          </p:txBody>
        </p:sp>
      </p:grpSp>
      <p:grpSp>
        <p:nvGrpSpPr>
          <p:cNvPr id="22" name="Group 21">
            <a:extLst>
              <a:ext uri="{FF2B5EF4-FFF2-40B4-BE49-F238E27FC236}">
                <a16:creationId xmlns:a16="http://schemas.microsoft.com/office/drawing/2014/main" id="{B2118E2E-D5A2-F25F-352F-1F4E76AFBCF4}"/>
              </a:ext>
            </a:extLst>
          </p:cNvPr>
          <p:cNvGrpSpPr/>
          <p:nvPr/>
        </p:nvGrpSpPr>
        <p:grpSpPr>
          <a:xfrm>
            <a:off x="1278917" y="2707371"/>
            <a:ext cx="10683816" cy="559939"/>
            <a:chOff x="1274647" y="2045854"/>
            <a:chExt cx="10641620" cy="559939"/>
          </a:xfrm>
        </p:grpSpPr>
        <p:sp>
          <p:nvSpPr>
            <p:cNvPr id="24" name="Rounded Rectangle 78">
              <a:extLst>
                <a:ext uri="{FF2B5EF4-FFF2-40B4-BE49-F238E27FC236}">
                  <a16:creationId xmlns:a16="http://schemas.microsoft.com/office/drawing/2014/main" id="{93365952-3452-CAD8-9A67-B9C7AD46EB7B}"/>
                </a:ext>
              </a:extLst>
            </p:cNvPr>
            <p:cNvSpPr/>
            <p:nvPr/>
          </p:nvSpPr>
          <p:spPr>
            <a:xfrm>
              <a:off x="1274647"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25" name="Rounded Rectangle 79">
              <a:extLst>
                <a:ext uri="{FF2B5EF4-FFF2-40B4-BE49-F238E27FC236}">
                  <a16:creationId xmlns:a16="http://schemas.microsoft.com/office/drawing/2014/main" id="{FD980BB1-252E-97DD-14FD-AC9ACF40B346}"/>
                </a:ext>
              </a:extLst>
            </p:cNvPr>
            <p:cNvSpPr/>
            <p:nvPr/>
          </p:nvSpPr>
          <p:spPr>
            <a:xfrm>
              <a:off x="2351442"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26" name="Rounded Rectangle 80">
              <a:extLst>
                <a:ext uri="{FF2B5EF4-FFF2-40B4-BE49-F238E27FC236}">
                  <a16:creationId xmlns:a16="http://schemas.microsoft.com/office/drawing/2014/main" id="{63BDEE6A-E281-E5A7-8FB3-45B35290192C}"/>
                </a:ext>
              </a:extLst>
            </p:cNvPr>
            <p:cNvSpPr/>
            <p:nvPr/>
          </p:nvSpPr>
          <p:spPr>
            <a:xfrm>
              <a:off x="3428236"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27" name="Rounded Rectangle 81">
              <a:extLst>
                <a:ext uri="{FF2B5EF4-FFF2-40B4-BE49-F238E27FC236}">
                  <a16:creationId xmlns:a16="http://schemas.microsoft.com/office/drawing/2014/main" id="{F87A2541-7653-1B79-3473-154CA78AA080}"/>
                </a:ext>
              </a:extLst>
            </p:cNvPr>
            <p:cNvSpPr/>
            <p:nvPr/>
          </p:nvSpPr>
          <p:spPr>
            <a:xfrm>
              <a:off x="4505031"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28" name="Rounded Rectangle 81">
              <a:extLst>
                <a:ext uri="{FF2B5EF4-FFF2-40B4-BE49-F238E27FC236}">
                  <a16:creationId xmlns:a16="http://schemas.microsoft.com/office/drawing/2014/main" id="{6A728FEF-CCAB-09F3-AB4A-A592EC6F7D3F}"/>
                </a:ext>
              </a:extLst>
            </p:cNvPr>
            <p:cNvSpPr/>
            <p:nvPr/>
          </p:nvSpPr>
          <p:spPr>
            <a:xfrm>
              <a:off x="5586295"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29" name="Rounded Rectangle 81">
              <a:extLst>
                <a:ext uri="{FF2B5EF4-FFF2-40B4-BE49-F238E27FC236}">
                  <a16:creationId xmlns:a16="http://schemas.microsoft.com/office/drawing/2014/main" id="{4890653E-3CF3-222F-86F9-413C579B4463}"/>
                </a:ext>
              </a:extLst>
            </p:cNvPr>
            <p:cNvSpPr/>
            <p:nvPr/>
          </p:nvSpPr>
          <p:spPr>
            <a:xfrm>
              <a:off x="6667559"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30" name="Rounded Rectangle 81">
              <a:extLst>
                <a:ext uri="{FF2B5EF4-FFF2-40B4-BE49-F238E27FC236}">
                  <a16:creationId xmlns:a16="http://schemas.microsoft.com/office/drawing/2014/main" id="{97588E43-BE20-9E30-8B8F-6F7B459A864D}"/>
                </a:ext>
              </a:extLst>
            </p:cNvPr>
            <p:cNvSpPr/>
            <p:nvPr/>
          </p:nvSpPr>
          <p:spPr>
            <a:xfrm>
              <a:off x="7748823"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31" name="Rounded Rectangle 81">
              <a:extLst>
                <a:ext uri="{FF2B5EF4-FFF2-40B4-BE49-F238E27FC236}">
                  <a16:creationId xmlns:a16="http://schemas.microsoft.com/office/drawing/2014/main" id="{2FA509E4-2C18-B12D-DC8C-FE0FF9257AAC}"/>
                </a:ext>
              </a:extLst>
            </p:cNvPr>
            <p:cNvSpPr/>
            <p:nvPr/>
          </p:nvSpPr>
          <p:spPr>
            <a:xfrm>
              <a:off x="8830087" y="2056709"/>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32" name="Rounded Rectangle 81">
              <a:extLst>
                <a:ext uri="{FF2B5EF4-FFF2-40B4-BE49-F238E27FC236}">
                  <a16:creationId xmlns:a16="http://schemas.microsoft.com/office/drawing/2014/main" id="{72038CC0-16ED-AC18-C22C-F92106D4FC9A}"/>
                </a:ext>
              </a:extLst>
            </p:cNvPr>
            <p:cNvSpPr/>
            <p:nvPr/>
          </p:nvSpPr>
          <p:spPr>
            <a:xfrm>
              <a:off x="9911351"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sp>
          <p:nvSpPr>
            <p:cNvPr id="33" name="Rounded Rectangle 81">
              <a:extLst>
                <a:ext uri="{FF2B5EF4-FFF2-40B4-BE49-F238E27FC236}">
                  <a16:creationId xmlns:a16="http://schemas.microsoft.com/office/drawing/2014/main" id="{CC29A158-4FC6-671F-99BD-5B5713CE4591}"/>
                </a:ext>
              </a:extLst>
            </p:cNvPr>
            <p:cNvSpPr/>
            <p:nvPr/>
          </p:nvSpPr>
          <p:spPr>
            <a:xfrm>
              <a:off x="10989899" y="2045854"/>
              <a:ext cx="926368" cy="549084"/>
            </a:xfrm>
            <a:prstGeom prst="roundRect">
              <a:avLst/>
            </a:prstGeom>
            <a:solidFill>
              <a:srgbClr val="0C2340">
                <a:lumMod val="25000"/>
                <a:lumOff val="75000"/>
              </a:srgbClr>
            </a:solidFill>
            <a:ln w="25400" cap="flat" cmpd="sng" algn="ctr">
              <a:noFill/>
              <a:prstDash val="solid"/>
            </a:ln>
            <a:effectLst/>
          </p:spPr>
          <p:txBody>
            <a:bodyPr rtlCol="0" anchor="ctr"/>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C2340"/>
                  </a:solidFill>
                  <a:effectLst/>
                  <a:uLnTx/>
                  <a:uFillTx/>
                  <a:latin typeface="Arial"/>
                  <a:ea typeface="+mn-ea"/>
                  <a:cs typeface="+mn-cs"/>
                </a:rPr>
                <a:t>Level 4</a:t>
              </a:r>
            </a:p>
          </p:txBody>
        </p:sp>
      </p:grpSp>
      <p:grpSp>
        <p:nvGrpSpPr>
          <p:cNvPr id="34" name="Group 33">
            <a:extLst>
              <a:ext uri="{FF2B5EF4-FFF2-40B4-BE49-F238E27FC236}">
                <a16:creationId xmlns:a16="http://schemas.microsoft.com/office/drawing/2014/main" id="{99B7F753-3573-B531-5652-1C7DE1F97AA0}"/>
              </a:ext>
            </a:extLst>
          </p:cNvPr>
          <p:cNvGrpSpPr/>
          <p:nvPr/>
        </p:nvGrpSpPr>
        <p:grpSpPr>
          <a:xfrm>
            <a:off x="1278666" y="3368888"/>
            <a:ext cx="10684067" cy="568974"/>
            <a:chOff x="1274647" y="2036819"/>
            <a:chExt cx="10644336" cy="568974"/>
          </a:xfrm>
        </p:grpSpPr>
        <p:sp>
          <p:nvSpPr>
            <p:cNvPr id="36" name="Rounded Rectangle 78">
              <a:extLst>
                <a:ext uri="{FF2B5EF4-FFF2-40B4-BE49-F238E27FC236}">
                  <a16:creationId xmlns:a16="http://schemas.microsoft.com/office/drawing/2014/main" id="{2F3BC0D0-83ED-B461-F741-E5B579E57771}"/>
                </a:ext>
              </a:extLst>
            </p:cNvPr>
            <p:cNvSpPr/>
            <p:nvPr/>
          </p:nvSpPr>
          <p:spPr>
            <a:xfrm>
              <a:off x="1274647" y="2045854"/>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37" name="Rounded Rectangle 79">
              <a:extLst>
                <a:ext uri="{FF2B5EF4-FFF2-40B4-BE49-F238E27FC236}">
                  <a16:creationId xmlns:a16="http://schemas.microsoft.com/office/drawing/2014/main" id="{1B37F6EB-F338-AC41-9546-1C7CC5763418}"/>
                </a:ext>
              </a:extLst>
            </p:cNvPr>
            <p:cNvSpPr/>
            <p:nvPr/>
          </p:nvSpPr>
          <p:spPr>
            <a:xfrm>
              <a:off x="2351442" y="2045854"/>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38" name="Rounded Rectangle 80">
              <a:extLst>
                <a:ext uri="{FF2B5EF4-FFF2-40B4-BE49-F238E27FC236}">
                  <a16:creationId xmlns:a16="http://schemas.microsoft.com/office/drawing/2014/main" id="{1948C621-D540-9EC9-1B0F-456A05F25D20}"/>
                </a:ext>
              </a:extLst>
            </p:cNvPr>
            <p:cNvSpPr/>
            <p:nvPr/>
          </p:nvSpPr>
          <p:spPr>
            <a:xfrm>
              <a:off x="3428236" y="2045854"/>
              <a:ext cx="926368" cy="549083"/>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39" name="Rounded Rectangle 81">
              <a:extLst>
                <a:ext uri="{FF2B5EF4-FFF2-40B4-BE49-F238E27FC236}">
                  <a16:creationId xmlns:a16="http://schemas.microsoft.com/office/drawing/2014/main" id="{747E300D-5F6A-EC81-6427-6A4E99F6CC24}"/>
                </a:ext>
              </a:extLst>
            </p:cNvPr>
            <p:cNvSpPr/>
            <p:nvPr/>
          </p:nvSpPr>
          <p:spPr>
            <a:xfrm>
              <a:off x="4505031" y="2045854"/>
              <a:ext cx="926368" cy="549083"/>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40" name="Rounded Rectangle 81">
              <a:extLst>
                <a:ext uri="{FF2B5EF4-FFF2-40B4-BE49-F238E27FC236}">
                  <a16:creationId xmlns:a16="http://schemas.microsoft.com/office/drawing/2014/main" id="{DA7F756E-036B-51B1-A8B9-4EC0D825FC90}"/>
                </a:ext>
              </a:extLst>
            </p:cNvPr>
            <p:cNvSpPr/>
            <p:nvPr/>
          </p:nvSpPr>
          <p:spPr>
            <a:xfrm>
              <a:off x="5586295" y="2056709"/>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41" name="Rounded Rectangle 81">
              <a:extLst>
                <a:ext uri="{FF2B5EF4-FFF2-40B4-BE49-F238E27FC236}">
                  <a16:creationId xmlns:a16="http://schemas.microsoft.com/office/drawing/2014/main" id="{E63B0204-03ED-F616-35EA-9C0E7C0AA4BC}"/>
                </a:ext>
              </a:extLst>
            </p:cNvPr>
            <p:cNvSpPr/>
            <p:nvPr/>
          </p:nvSpPr>
          <p:spPr>
            <a:xfrm>
              <a:off x="6667559" y="2056709"/>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42" name="Rounded Rectangle 81">
              <a:extLst>
                <a:ext uri="{FF2B5EF4-FFF2-40B4-BE49-F238E27FC236}">
                  <a16:creationId xmlns:a16="http://schemas.microsoft.com/office/drawing/2014/main" id="{25AC6435-59BB-DC4C-1CFB-D6B7507BA727}"/>
                </a:ext>
              </a:extLst>
            </p:cNvPr>
            <p:cNvSpPr/>
            <p:nvPr/>
          </p:nvSpPr>
          <p:spPr>
            <a:xfrm>
              <a:off x="7748823" y="2056709"/>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43" name="Rounded Rectangle 81">
              <a:extLst>
                <a:ext uri="{FF2B5EF4-FFF2-40B4-BE49-F238E27FC236}">
                  <a16:creationId xmlns:a16="http://schemas.microsoft.com/office/drawing/2014/main" id="{14B33318-D6B3-931B-C352-849AFC95BECD}"/>
                </a:ext>
              </a:extLst>
            </p:cNvPr>
            <p:cNvSpPr/>
            <p:nvPr/>
          </p:nvSpPr>
          <p:spPr>
            <a:xfrm>
              <a:off x="8830087" y="2056709"/>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44" name="Rounded Rectangle 81">
              <a:extLst>
                <a:ext uri="{FF2B5EF4-FFF2-40B4-BE49-F238E27FC236}">
                  <a16:creationId xmlns:a16="http://schemas.microsoft.com/office/drawing/2014/main" id="{4F50D0BD-7068-8DE7-DDCD-AEA52F5943F8}"/>
                </a:ext>
              </a:extLst>
            </p:cNvPr>
            <p:cNvSpPr/>
            <p:nvPr/>
          </p:nvSpPr>
          <p:spPr>
            <a:xfrm>
              <a:off x="9911351" y="2045854"/>
              <a:ext cx="926368" cy="54908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sp>
          <p:nvSpPr>
            <p:cNvPr id="45" name="Rounded Rectangle 81">
              <a:extLst>
                <a:ext uri="{FF2B5EF4-FFF2-40B4-BE49-F238E27FC236}">
                  <a16:creationId xmlns:a16="http://schemas.microsoft.com/office/drawing/2014/main" id="{BDF3AFAA-4FFD-51AF-FF14-88460B42A33C}"/>
                </a:ext>
              </a:extLst>
            </p:cNvPr>
            <p:cNvSpPr/>
            <p:nvPr/>
          </p:nvSpPr>
          <p:spPr>
            <a:xfrm>
              <a:off x="10992615" y="2036819"/>
              <a:ext cx="926368" cy="568974"/>
            </a:xfrm>
            <a:prstGeom prst="roundRect">
              <a:avLst/>
            </a:prstGeom>
            <a:gradFill>
              <a:gsLst>
                <a:gs pos="50000">
                  <a:srgbClr val="0C2340">
                    <a:lumMod val="25000"/>
                    <a:lumOff val="75000"/>
                  </a:srgbClr>
                </a:gs>
                <a:gs pos="50000">
                  <a:srgbClr val="92D050"/>
                </a:gs>
              </a:gsLst>
              <a:lin ang="5400000" scaled="1"/>
            </a:gradFill>
            <a:ln w="25400" cap="flat" cmpd="sng" algn="ctr">
              <a:noFill/>
              <a:prstDash val="solid"/>
            </a:ln>
            <a:effectLst/>
          </p:spPr>
          <p:txBody>
            <a:bodyPr rtlCol="0" anchor="ctr"/>
            <a:lstStyle/>
            <a:p>
              <a:pPr algn="ctr" defTabSz="914370"/>
              <a:r>
                <a:rPr lang="en-US" sz="1100" kern="0">
                  <a:solidFill>
                    <a:srgbClr val="0C2340"/>
                  </a:solidFill>
                  <a:latin typeface="Arial"/>
                </a:rPr>
                <a:t>Level 3</a:t>
              </a:r>
            </a:p>
          </p:txBody>
        </p:sp>
      </p:grpSp>
      <p:grpSp>
        <p:nvGrpSpPr>
          <p:cNvPr id="46" name="Group 45">
            <a:extLst>
              <a:ext uri="{FF2B5EF4-FFF2-40B4-BE49-F238E27FC236}">
                <a16:creationId xmlns:a16="http://schemas.microsoft.com/office/drawing/2014/main" id="{7C97F3F8-321A-6833-B959-AF7C47ADCA9A}"/>
              </a:ext>
            </a:extLst>
          </p:cNvPr>
          <p:cNvGrpSpPr/>
          <p:nvPr/>
        </p:nvGrpSpPr>
        <p:grpSpPr>
          <a:xfrm>
            <a:off x="1278666" y="4048475"/>
            <a:ext cx="10684067" cy="559939"/>
            <a:chOff x="1274647" y="2045854"/>
            <a:chExt cx="10644336" cy="559939"/>
          </a:xfrm>
        </p:grpSpPr>
        <p:sp>
          <p:nvSpPr>
            <p:cNvPr id="48" name="Rounded Rectangle 78">
              <a:extLst>
                <a:ext uri="{FF2B5EF4-FFF2-40B4-BE49-F238E27FC236}">
                  <a16:creationId xmlns:a16="http://schemas.microsoft.com/office/drawing/2014/main" id="{FC889FBA-8722-91BB-BCB3-659A90999CBB}"/>
                </a:ext>
              </a:extLst>
            </p:cNvPr>
            <p:cNvSpPr/>
            <p:nvPr/>
          </p:nvSpPr>
          <p:spPr>
            <a:xfrm>
              <a:off x="1274647"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49" name="Rounded Rectangle 79">
              <a:extLst>
                <a:ext uri="{FF2B5EF4-FFF2-40B4-BE49-F238E27FC236}">
                  <a16:creationId xmlns:a16="http://schemas.microsoft.com/office/drawing/2014/main" id="{09180249-38B2-78B3-BE9C-4ACDFE6D7298}"/>
                </a:ext>
              </a:extLst>
            </p:cNvPr>
            <p:cNvSpPr/>
            <p:nvPr/>
          </p:nvSpPr>
          <p:spPr>
            <a:xfrm>
              <a:off x="2351442"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0" name="Rounded Rectangle 80">
              <a:extLst>
                <a:ext uri="{FF2B5EF4-FFF2-40B4-BE49-F238E27FC236}">
                  <a16:creationId xmlns:a16="http://schemas.microsoft.com/office/drawing/2014/main" id="{846FC5F9-774E-BB00-9078-ABBEFBB20B49}"/>
                </a:ext>
              </a:extLst>
            </p:cNvPr>
            <p:cNvSpPr/>
            <p:nvPr/>
          </p:nvSpPr>
          <p:spPr>
            <a:xfrm>
              <a:off x="3428236"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1" name="Rounded Rectangle 81">
              <a:extLst>
                <a:ext uri="{FF2B5EF4-FFF2-40B4-BE49-F238E27FC236}">
                  <a16:creationId xmlns:a16="http://schemas.microsoft.com/office/drawing/2014/main" id="{5A5F7E72-8493-0C44-839D-829A14C7CC1A}"/>
                </a:ext>
              </a:extLst>
            </p:cNvPr>
            <p:cNvSpPr/>
            <p:nvPr/>
          </p:nvSpPr>
          <p:spPr>
            <a:xfrm>
              <a:off x="4505031"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2" name="Rounded Rectangle 81">
              <a:extLst>
                <a:ext uri="{FF2B5EF4-FFF2-40B4-BE49-F238E27FC236}">
                  <a16:creationId xmlns:a16="http://schemas.microsoft.com/office/drawing/2014/main" id="{EC2C1568-4835-DAF7-CB95-4B0F8D15E203}"/>
                </a:ext>
              </a:extLst>
            </p:cNvPr>
            <p:cNvSpPr/>
            <p:nvPr/>
          </p:nvSpPr>
          <p:spPr>
            <a:xfrm>
              <a:off x="5586295"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3" name="Rounded Rectangle 81">
              <a:extLst>
                <a:ext uri="{FF2B5EF4-FFF2-40B4-BE49-F238E27FC236}">
                  <a16:creationId xmlns:a16="http://schemas.microsoft.com/office/drawing/2014/main" id="{46B27BAD-5973-13DB-DB1F-D90DB43ADB3C}"/>
                </a:ext>
              </a:extLst>
            </p:cNvPr>
            <p:cNvSpPr/>
            <p:nvPr/>
          </p:nvSpPr>
          <p:spPr>
            <a:xfrm>
              <a:off x="6667559"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4" name="Rounded Rectangle 81">
              <a:extLst>
                <a:ext uri="{FF2B5EF4-FFF2-40B4-BE49-F238E27FC236}">
                  <a16:creationId xmlns:a16="http://schemas.microsoft.com/office/drawing/2014/main" id="{C0A818AA-BA7B-FC58-0160-9A65966044B1}"/>
                </a:ext>
              </a:extLst>
            </p:cNvPr>
            <p:cNvSpPr/>
            <p:nvPr/>
          </p:nvSpPr>
          <p:spPr>
            <a:xfrm>
              <a:off x="7748823"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5" name="Rounded Rectangle 81">
              <a:extLst>
                <a:ext uri="{FF2B5EF4-FFF2-40B4-BE49-F238E27FC236}">
                  <a16:creationId xmlns:a16="http://schemas.microsoft.com/office/drawing/2014/main" id="{697D14C0-FBB1-EE24-0EE0-6BC037B95F6A}"/>
                </a:ext>
              </a:extLst>
            </p:cNvPr>
            <p:cNvSpPr/>
            <p:nvPr/>
          </p:nvSpPr>
          <p:spPr>
            <a:xfrm>
              <a:off x="8830087"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6" name="Rounded Rectangle 81">
              <a:extLst>
                <a:ext uri="{FF2B5EF4-FFF2-40B4-BE49-F238E27FC236}">
                  <a16:creationId xmlns:a16="http://schemas.microsoft.com/office/drawing/2014/main" id="{1C0276E8-930E-13C3-0DD5-4E241F53E879}"/>
                </a:ext>
              </a:extLst>
            </p:cNvPr>
            <p:cNvSpPr/>
            <p:nvPr/>
          </p:nvSpPr>
          <p:spPr>
            <a:xfrm>
              <a:off x="9911351"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sp>
          <p:nvSpPr>
            <p:cNvPr id="57" name="Rounded Rectangle 81">
              <a:extLst>
                <a:ext uri="{FF2B5EF4-FFF2-40B4-BE49-F238E27FC236}">
                  <a16:creationId xmlns:a16="http://schemas.microsoft.com/office/drawing/2014/main" id="{8B456A6D-3BCE-584A-5760-399842254BBB}"/>
                </a:ext>
              </a:extLst>
            </p:cNvPr>
            <p:cNvSpPr/>
            <p:nvPr/>
          </p:nvSpPr>
          <p:spPr>
            <a:xfrm>
              <a:off x="10992615" y="2045854"/>
              <a:ext cx="926368" cy="53101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2</a:t>
              </a:r>
            </a:p>
          </p:txBody>
        </p:sp>
      </p:grpSp>
      <p:grpSp>
        <p:nvGrpSpPr>
          <p:cNvPr id="58" name="Group 57">
            <a:extLst>
              <a:ext uri="{FF2B5EF4-FFF2-40B4-BE49-F238E27FC236}">
                <a16:creationId xmlns:a16="http://schemas.microsoft.com/office/drawing/2014/main" id="{EA7A035F-A489-5458-236B-6BA0F620D46F}"/>
              </a:ext>
            </a:extLst>
          </p:cNvPr>
          <p:cNvGrpSpPr/>
          <p:nvPr/>
        </p:nvGrpSpPr>
        <p:grpSpPr>
          <a:xfrm>
            <a:off x="1278666" y="4713755"/>
            <a:ext cx="10684067" cy="578009"/>
            <a:chOff x="1274647" y="2027784"/>
            <a:chExt cx="10644336" cy="578009"/>
          </a:xfrm>
        </p:grpSpPr>
        <p:sp>
          <p:nvSpPr>
            <p:cNvPr id="60" name="Rounded Rectangle 78">
              <a:extLst>
                <a:ext uri="{FF2B5EF4-FFF2-40B4-BE49-F238E27FC236}">
                  <a16:creationId xmlns:a16="http://schemas.microsoft.com/office/drawing/2014/main" id="{F2326FBA-2E16-FBD7-2FEE-3C25D28BC436}"/>
                </a:ext>
              </a:extLst>
            </p:cNvPr>
            <p:cNvSpPr/>
            <p:nvPr/>
          </p:nvSpPr>
          <p:spPr>
            <a:xfrm>
              <a:off x="1274647"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1" name="Rounded Rectangle 79">
              <a:extLst>
                <a:ext uri="{FF2B5EF4-FFF2-40B4-BE49-F238E27FC236}">
                  <a16:creationId xmlns:a16="http://schemas.microsoft.com/office/drawing/2014/main" id="{4800C906-5693-A636-E91B-4A362F19C773}"/>
                </a:ext>
              </a:extLst>
            </p:cNvPr>
            <p:cNvSpPr/>
            <p:nvPr/>
          </p:nvSpPr>
          <p:spPr>
            <a:xfrm>
              <a:off x="2351442"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2" name="Rounded Rectangle 80">
              <a:extLst>
                <a:ext uri="{FF2B5EF4-FFF2-40B4-BE49-F238E27FC236}">
                  <a16:creationId xmlns:a16="http://schemas.microsoft.com/office/drawing/2014/main" id="{9B9837AA-5A06-9AD5-F51E-EAB5847DA73F}"/>
                </a:ext>
              </a:extLst>
            </p:cNvPr>
            <p:cNvSpPr/>
            <p:nvPr/>
          </p:nvSpPr>
          <p:spPr>
            <a:xfrm>
              <a:off x="3428236"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3" name="Rounded Rectangle 81">
              <a:extLst>
                <a:ext uri="{FF2B5EF4-FFF2-40B4-BE49-F238E27FC236}">
                  <a16:creationId xmlns:a16="http://schemas.microsoft.com/office/drawing/2014/main" id="{688EA9F3-B139-AB4D-0D99-1B94DFBEB14A}"/>
                </a:ext>
              </a:extLst>
            </p:cNvPr>
            <p:cNvSpPr/>
            <p:nvPr/>
          </p:nvSpPr>
          <p:spPr>
            <a:xfrm>
              <a:off x="4505031"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4" name="Rounded Rectangle 81">
              <a:extLst>
                <a:ext uri="{FF2B5EF4-FFF2-40B4-BE49-F238E27FC236}">
                  <a16:creationId xmlns:a16="http://schemas.microsoft.com/office/drawing/2014/main" id="{30E1D020-FDAB-32EE-948F-92D71CC9B37A}"/>
                </a:ext>
              </a:extLst>
            </p:cNvPr>
            <p:cNvSpPr/>
            <p:nvPr/>
          </p:nvSpPr>
          <p:spPr>
            <a:xfrm>
              <a:off x="5586295"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5" name="Rounded Rectangle 81">
              <a:extLst>
                <a:ext uri="{FF2B5EF4-FFF2-40B4-BE49-F238E27FC236}">
                  <a16:creationId xmlns:a16="http://schemas.microsoft.com/office/drawing/2014/main" id="{D3E344A1-43F4-3225-E5EC-C6544F7B18AB}"/>
                </a:ext>
              </a:extLst>
            </p:cNvPr>
            <p:cNvSpPr/>
            <p:nvPr/>
          </p:nvSpPr>
          <p:spPr>
            <a:xfrm>
              <a:off x="6667559"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6" name="Rounded Rectangle 81">
              <a:extLst>
                <a:ext uri="{FF2B5EF4-FFF2-40B4-BE49-F238E27FC236}">
                  <a16:creationId xmlns:a16="http://schemas.microsoft.com/office/drawing/2014/main" id="{29011627-16AB-1EDE-7FC9-8327098CC60F}"/>
                </a:ext>
              </a:extLst>
            </p:cNvPr>
            <p:cNvSpPr/>
            <p:nvPr/>
          </p:nvSpPr>
          <p:spPr>
            <a:xfrm>
              <a:off x="7748823"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7" name="Rounded Rectangle 81">
              <a:extLst>
                <a:ext uri="{FF2B5EF4-FFF2-40B4-BE49-F238E27FC236}">
                  <a16:creationId xmlns:a16="http://schemas.microsoft.com/office/drawing/2014/main" id="{8B42CFB9-1A30-EB75-8C31-CD6033B841DC}"/>
                </a:ext>
              </a:extLst>
            </p:cNvPr>
            <p:cNvSpPr/>
            <p:nvPr/>
          </p:nvSpPr>
          <p:spPr>
            <a:xfrm>
              <a:off x="8830087" y="2056709"/>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8" name="Rounded Rectangle 81">
              <a:extLst>
                <a:ext uri="{FF2B5EF4-FFF2-40B4-BE49-F238E27FC236}">
                  <a16:creationId xmlns:a16="http://schemas.microsoft.com/office/drawing/2014/main" id="{801C1C7E-4CD9-1C2F-C920-2BF0B6A53858}"/>
                </a:ext>
              </a:extLst>
            </p:cNvPr>
            <p:cNvSpPr/>
            <p:nvPr/>
          </p:nvSpPr>
          <p:spPr>
            <a:xfrm>
              <a:off x="9911351" y="204585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sp>
          <p:nvSpPr>
            <p:cNvPr id="69" name="Rounded Rectangle 81">
              <a:extLst>
                <a:ext uri="{FF2B5EF4-FFF2-40B4-BE49-F238E27FC236}">
                  <a16:creationId xmlns:a16="http://schemas.microsoft.com/office/drawing/2014/main" id="{FC8D221D-DD4A-B3C4-42C3-AB5FA556648B}"/>
                </a:ext>
              </a:extLst>
            </p:cNvPr>
            <p:cNvSpPr/>
            <p:nvPr/>
          </p:nvSpPr>
          <p:spPr>
            <a:xfrm>
              <a:off x="10992615" y="2027784"/>
              <a:ext cx="926368" cy="549084"/>
            </a:xfrm>
            <a:prstGeom prst="roundRect">
              <a:avLst/>
            </a:prstGeom>
            <a:solidFill>
              <a:srgbClr val="92D050"/>
            </a:solidFill>
            <a:ln w="25400" cap="flat" cmpd="sng" algn="ctr">
              <a:noFill/>
              <a:prstDash val="solid"/>
            </a:ln>
            <a:effectLst/>
          </p:spPr>
          <p:txBody>
            <a:bodyPr rtlCol="0" anchor="ctr"/>
            <a:lstStyle/>
            <a:p>
              <a:pPr algn="ctr" defTabSz="914370"/>
              <a:r>
                <a:rPr lang="en-US" sz="1100" kern="0">
                  <a:solidFill>
                    <a:srgbClr val="0C2340"/>
                  </a:solidFill>
                  <a:latin typeface="Arial"/>
                </a:rPr>
                <a:t>Level 1</a:t>
              </a:r>
            </a:p>
          </p:txBody>
        </p:sp>
      </p:grpSp>
      <p:grpSp>
        <p:nvGrpSpPr>
          <p:cNvPr id="70" name="Group 69">
            <a:extLst>
              <a:ext uri="{FF2B5EF4-FFF2-40B4-BE49-F238E27FC236}">
                <a16:creationId xmlns:a16="http://schemas.microsoft.com/office/drawing/2014/main" id="{C46692D9-49B3-1BFA-6F1B-97F97694B899}"/>
              </a:ext>
            </a:extLst>
          </p:cNvPr>
          <p:cNvGrpSpPr/>
          <p:nvPr/>
        </p:nvGrpSpPr>
        <p:grpSpPr>
          <a:xfrm>
            <a:off x="1282101" y="5396891"/>
            <a:ext cx="10684179" cy="1207108"/>
            <a:chOff x="1315380" y="5396891"/>
            <a:chExt cx="10650900" cy="709517"/>
          </a:xfrm>
        </p:grpSpPr>
        <p:sp>
          <p:nvSpPr>
            <p:cNvPr id="72" name="Round Diagonal Corner Rectangle 45">
              <a:extLst>
                <a:ext uri="{FF2B5EF4-FFF2-40B4-BE49-F238E27FC236}">
                  <a16:creationId xmlns:a16="http://schemas.microsoft.com/office/drawing/2014/main" id="{AED679B9-3EAC-CD6B-3A7A-64AAF182F9CB}"/>
                </a:ext>
              </a:extLst>
            </p:cNvPr>
            <p:cNvSpPr/>
            <p:nvPr/>
          </p:nvSpPr>
          <p:spPr>
            <a:xfrm>
              <a:off x="1315380" y="5402377"/>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a:ea typeface="+mn-ea"/>
                  <a:cs typeface="+mn-cs"/>
                </a:rPr>
                <a:t>Version Control </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3" name="Round Diagonal Corner Rectangle 45">
              <a:extLst>
                <a:ext uri="{FF2B5EF4-FFF2-40B4-BE49-F238E27FC236}">
                  <a16:creationId xmlns:a16="http://schemas.microsoft.com/office/drawing/2014/main" id="{15FF4EC3-4EFC-9A26-D533-C38DAE25275B}"/>
                </a:ext>
              </a:extLst>
            </p:cNvPr>
            <p:cNvSpPr/>
            <p:nvPr/>
          </p:nvSpPr>
          <p:spPr>
            <a:xfrm>
              <a:off x="2395192" y="5420513"/>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rPr>
                <a:t>Criticality</a:t>
              </a: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4" name="Round Diagonal Corner Rectangle 45">
              <a:extLst>
                <a:ext uri="{FF2B5EF4-FFF2-40B4-BE49-F238E27FC236}">
                  <a16:creationId xmlns:a16="http://schemas.microsoft.com/office/drawing/2014/main" id="{4C2C8CA4-0CE9-49F3-F484-75862BD5B0DA}"/>
                </a:ext>
              </a:extLst>
            </p:cNvPr>
            <p:cNvSpPr/>
            <p:nvPr/>
          </p:nvSpPr>
          <p:spPr>
            <a:xfrm>
              <a:off x="3474937" y="5414112"/>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a:ea typeface="+mn-ea"/>
                  <a:cs typeface="+mn-cs"/>
                </a:rPr>
                <a:t>Records </a:t>
              </a:r>
              <a:r>
                <a:rPr kumimoji="0" lang="en-US" sz="750" b="1" i="0" u="none" strike="noStrike" kern="0" cap="none" spc="0" normalizeH="0" baseline="0" noProof="0">
                  <a:ln>
                    <a:noFill/>
                  </a:ln>
                  <a:solidFill>
                    <a:srgbClr val="FFFFFF"/>
                  </a:solidFill>
                  <a:effectLst/>
                  <a:uLnTx/>
                  <a:uFillTx/>
                  <a:latin typeface="Arial"/>
                  <a:ea typeface="+mn-ea"/>
                  <a:cs typeface="+mn-cs"/>
                </a:rPr>
                <a:t>Classification</a:t>
              </a:r>
              <a:r>
                <a:rPr kumimoji="0" lang="en-US" sz="800" b="1" i="0" u="none" strike="noStrike" kern="0" cap="none" spc="0" normalizeH="0" baseline="0" noProof="0">
                  <a:ln>
                    <a:noFill/>
                  </a:ln>
                  <a:solidFill>
                    <a:srgbClr val="FFFFFF"/>
                  </a:solidFill>
                  <a:effectLst/>
                  <a:uLnTx/>
                  <a:uFillTx/>
                  <a:latin typeface="Arial"/>
                  <a:ea typeface="+mn-ea"/>
                  <a:cs typeface="+mn-cs"/>
                </a:rPr>
                <a:t> and Retention Schedules</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5" name="Round Diagonal Corner Rectangle 45">
              <a:extLst>
                <a:ext uri="{FF2B5EF4-FFF2-40B4-BE49-F238E27FC236}">
                  <a16:creationId xmlns:a16="http://schemas.microsoft.com/office/drawing/2014/main" id="{41DE9484-A354-773D-E396-721336440ABB}"/>
                </a:ext>
              </a:extLst>
            </p:cNvPr>
            <p:cNvSpPr/>
            <p:nvPr/>
          </p:nvSpPr>
          <p:spPr>
            <a:xfrm>
              <a:off x="4555875" y="5396891"/>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a:ea typeface="+mn-ea"/>
                  <a:cs typeface="+mn-cs"/>
                </a:rPr>
                <a:t>Review Cycle (CCD) </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6" name="Round Diagonal Corner Rectangle 45">
              <a:extLst>
                <a:ext uri="{FF2B5EF4-FFF2-40B4-BE49-F238E27FC236}">
                  <a16:creationId xmlns:a16="http://schemas.microsoft.com/office/drawing/2014/main" id="{06FB4123-F5C2-AA3E-FE52-69684C11F8CB}"/>
                </a:ext>
              </a:extLst>
            </p:cNvPr>
            <p:cNvSpPr/>
            <p:nvPr/>
          </p:nvSpPr>
          <p:spPr>
            <a:xfrm>
              <a:off x="6717684" y="5423058"/>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Arial"/>
                  <a:ea typeface="+mn-ea"/>
                  <a:cs typeface="+mn-cs"/>
                </a:rPr>
                <a:t>Redline Markups </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7" name="Round Diagonal Corner Rectangle 45">
              <a:extLst>
                <a:ext uri="{FF2B5EF4-FFF2-40B4-BE49-F238E27FC236}">
                  <a16:creationId xmlns:a16="http://schemas.microsoft.com/office/drawing/2014/main" id="{BE8A36D4-4E5C-7159-5523-B7ACB9D9F242}"/>
                </a:ext>
              </a:extLst>
            </p:cNvPr>
            <p:cNvSpPr/>
            <p:nvPr/>
          </p:nvSpPr>
          <p:spPr>
            <a:xfrm>
              <a:off x="7792573" y="5414112"/>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mn-ea"/>
                  <a:cs typeface="+mn-cs"/>
                </a:rPr>
                <a:t>Access / Controls</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8" name="Round Diagonal Corner Rectangle 45">
              <a:extLst>
                <a:ext uri="{FF2B5EF4-FFF2-40B4-BE49-F238E27FC236}">
                  <a16:creationId xmlns:a16="http://schemas.microsoft.com/office/drawing/2014/main" id="{B7EBCC88-30A9-2631-1A5B-F9A3702D748E}"/>
                </a:ext>
              </a:extLst>
            </p:cNvPr>
            <p:cNvSpPr/>
            <p:nvPr/>
          </p:nvSpPr>
          <p:spPr>
            <a:xfrm>
              <a:off x="8873444" y="5418241"/>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rPr>
                <a:t>Access / Storage </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FFFFFF"/>
                </a:solidFill>
                <a:effectLst/>
                <a:uLnTx/>
                <a:uFillTx/>
                <a:latin typeface="Arial"/>
                <a:ea typeface="+mn-ea"/>
                <a:cs typeface="+mn-cs"/>
              </a:endParaRP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sp>
          <p:nvSpPr>
            <p:cNvPr id="79" name="Round Diagonal Corner Rectangle 45">
              <a:extLst>
                <a:ext uri="{FF2B5EF4-FFF2-40B4-BE49-F238E27FC236}">
                  <a16:creationId xmlns:a16="http://schemas.microsoft.com/office/drawing/2014/main" id="{6B7DD3CD-6FB2-D108-C1AB-285FB64F4987}"/>
                </a:ext>
              </a:extLst>
            </p:cNvPr>
            <p:cNvSpPr/>
            <p:nvPr/>
          </p:nvSpPr>
          <p:spPr>
            <a:xfrm>
              <a:off x="11032818" y="5396891"/>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a:ea typeface="+mn-ea"/>
                  <a:cs typeface="+mn-cs"/>
                </a:rPr>
                <a:t>Audit (Internal / External)</a:t>
              </a:r>
            </a:p>
          </p:txBody>
        </p:sp>
        <p:sp>
          <p:nvSpPr>
            <p:cNvPr id="80" name="Round Diagonal Corner Rectangle 45">
              <a:extLst>
                <a:ext uri="{FF2B5EF4-FFF2-40B4-BE49-F238E27FC236}">
                  <a16:creationId xmlns:a16="http://schemas.microsoft.com/office/drawing/2014/main" id="{47AF31A3-D9C9-F66A-37FF-32B872D0E298}"/>
                </a:ext>
              </a:extLst>
            </p:cNvPr>
            <p:cNvSpPr/>
            <p:nvPr/>
          </p:nvSpPr>
          <p:spPr>
            <a:xfrm>
              <a:off x="9954382" y="5414112"/>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Arial"/>
                  <a:ea typeface="+mn-ea"/>
                  <a:cs typeface="+mn-cs"/>
                </a:rPr>
                <a:t>Concurrent Engineering </a:t>
              </a:r>
            </a:p>
          </p:txBody>
        </p:sp>
        <p:sp>
          <p:nvSpPr>
            <p:cNvPr id="81" name="Round Diagonal Corner Rectangle 45">
              <a:extLst>
                <a:ext uri="{FF2B5EF4-FFF2-40B4-BE49-F238E27FC236}">
                  <a16:creationId xmlns:a16="http://schemas.microsoft.com/office/drawing/2014/main" id="{58A3FA89-0F7B-B606-16FC-4687886A7417}"/>
                </a:ext>
              </a:extLst>
            </p:cNvPr>
            <p:cNvSpPr/>
            <p:nvPr/>
          </p:nvSpPr>
          <p:spPr>
            <a:xfrm>
              <a:off x="5636746" y="5420064"/>
              <a:ext cx="933462" cy="683350"/>
            </a:xfrm>
            <a:prstGeom prst="round2DiagRect">
              <a:avLst/>
            </a:prstGeom>
            <a:solidFill>
              <a:srgbClr val="0C2340"/>
            </a:solidFill>
            <a:ln w="25400" cap="flat" cmpd="sng" algn="ctr">
              <a:noFill/>
              <a:prstDash val="solid"/>
            </a:ln>
            <a:effectLst/>
          </p:spPr>
          <p:txBody>
            <a:bodyPr rtlCol="0" anchor="t"/>
            <a:lstStyle/>
            <a:p>
              <a:pPr marL="0" marR="0" lvl="0" indent="0" algn="ctr" defTabSz="91437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a:ea typeface="+mn-ea"/>
                  <a:cs typeface="+mn-cs"/>
                </a:rPr>
                <a:t>Transmittals</a:t>
              </a:r>
              <a:r>
                <a:rPr kumimoji="0" lang="en-US" sz="900" b="1" i="0" u="none" strike="noStrike" kern="0" cap="none" spc="0" normalizeH="0" baseline="0" noProof="0">
                  <a:ln>
                    <a:noFill/>
                  </a:ln>
                  <a:solidFill>
                    <a:srgbClr val="FFFFFF"/>
                  </a:solidFill>
                  <a:effectLst/>
                  <a:uLnTx/>
                  <a:uFillTx/>
                  <a:latin typeface="Arial"/>
                  <a:ea typeface="+mn-ea"/>
                  <a:cs typeface="+mn-cs"/>
                </a:rPr>
                <a:t> </a:t>
              </a:r>
            </a:p>
            <a:p>
              <a:pPr marL="0" marR="0" lvl="0" indent="0" algn="ctr" defTabSz="91437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FFFFFF"/>
                </a:solidFill>
                <a:effectLst/>
                <a:uLnTx/>
                <a:uFillTx/>
                <a:latin typeface="Arial"/>
                <a:ea typeface="+mn-ea"/>
                <a:cs typeface="+mn-cs"/>
              </a:endParaRPr>
            </a:p>
          </p:txBody>
        </p:sp>
      </p:grpSp>
      <p:sp>
        <p:nvSpPr>
          <p:cNvPr id="82" name="TextBox 81">
            <a:extLst>
              <a:ext uri="{FF2B5EF4-FFF2-40B4-BE49-F238E27FC236}">
                <a16:creationId xmlns:a16="http://schemas.microsoft.com/office/drawing/2014/main" id="{A3A1A717-3C3E-2C60-B726-2FDB60AAB794}"/>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Score Yourself On Your Top 10 Engineering Information Activities</a:t>
            </a:r>
          </a:p>
        </p:txBody>
      </p:sp>
    </p:spTree>
    <p:extLst>
      <p:ext uri="{BB962C8B-B14F-4D97-AF65-F5344CB8AC3E}">
        <p14:creationId xmlns:p14="http://schemas.microsoft.com/office/powerpoint/2010/main" val="2047886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FF6BE0D-8126-E727-4DA3-4325D80FF0C1}"/>
              </a:ext>
            </a:extLst>
          </p:cNvPr>
          <p:cNvPicPr>
            <a:picLocks noChangeAspect="1"/>
          </p:cNvPicPr>
          <p:nvPr/>
        </p:nvPicPr>
        <p:blipFill>
          <a:blip r:embed="rId2">
            <a:alphaModFix/>
          </a:blip>
          <a:stretch>
            <a:fillRect/>
          </a:stretch>
        </p:blipFill>
        <p:spPr>
          <a:xfrm>
            <a:off x="2725542" y="0"/>
            <a:ext cx="9448800" cy="6858000"/>
          </a:xfrm>
          <a:prstGeom prst="rect">
            <a:avLst/>
          </a:prstGeom>
        </p:spPr>
      </p:pic>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REDEYE @ TECO:</a:t>
            </a:r>
            <a:br>
              <a:rPr lang="en-US" sz="2000"/>
            </a:br>
            <a:br>
              <a:rPr lang="en-US" sz="1000"/>
            </a:br>
            <a:r>
              <a:rPr lang="en-US" sz="4000"/>
              <a:t>Why TECO Chose RedEye</a:t>
            </a:r>
            <a:br>
              <a:rPr lang="en-US" sz="4000"/>
            </a:br>
            <a:endParaRPr lang="en-US" sz="2000"/>
          </a:p>
        </p:txBody>
      </p:sp>
      <p:pic>
        <p:nvPicPr>
          <p:cNvPr id="2050" name="Picture 2" descr="About">
            <a:extLst>
              <a:ext uri="{FF2B5EF4-FFF2-40B4-BE49-F238E27FC236}">
                <a16:creationId xmlns:a16="http://schemas.microsoft.com/office/drawing/2014/main" id="{54C39027-47B1-EF7A-2344-C563DEADA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675" y="24249"/>
            <a:ext cx="766465" cy="7664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2360" y="250467"/>
            <a:ext cx="766465" cy="768096"/>
          </a:xfrm>
          <a:prstGeom prst="rect">
            <a:avLst/>
          </a:prstGeom>
        </p:spPr>
      </p:pic>
      <p:sp>
        <p:nvSpPr>
          <p:cNvPr id="11" name="Content Placeholder 2">
            <a:extLst>
              <a:ext uri="{FF2B5EF4-FFF2-40B4-BE49-F238E27FC236}">
                <a16:creationId xmlns:a16="http://schemas.microsoft.com/office/drawing/2014/main" id="{36C69EFC-44A1-585D-CEF4-9DBBDEB1C8BB}"/>
              </a:ext>
            </a:extLst>
          </p:cNvPr>
          <p:cNvSpPr txBox="1">
            <a:spLocks/>
          </p:cNvSpPr>
          <p:nvPr/>
        </p:nvSpPr>
        <p:spPr>
          <a:xfrm>
            <a:off x="837983" y="1825625"/>
            <a:ext cx="5256430" cy="4351338"/>
          </a:xfrm>
          <a:prstGeom prst="rect">
            <a:avLst/>
          </a:prstGeom>
        </p:spPr>
        <p:txBody>
          <a:bodyPr lIns="0" tIns="0" rIns="0" bIns="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fontAlgn="base">
              <a:lnSpc>
                <a:spcPct val="100000"/>
              </a:lnSpc>
              <a:spcAft>
                <a:spcPts val="1200"/>
              </a:spcAft>
            </a:pPr>
            <a:r>
              <a:rPr lang="en-US" sz="2400">
                <a:solidFill>
                  <a:srgbClr val="000000"/>
                </a:solidFill>
                <a:latin typeface="+mj-lt"/>
              </a:rPr>
              <a:t>When TECO chose to partner with RedEye, we were able to collaboratively improve against their key focus areas, as identified in our assessment, such as:</a:t>
            </a:r>
          </a:p>
          <a:p>
            <a:pPr lvl="1" fontAlgn="base">
              <a:lnSpc>
                <a:spcPct val="100000"/>
              </a:lnSpc>
              <a:spcAft>
                <a:spcPts val="1200"/>
              </a:spcAft>
            </a:pPr>
            <a:r>
              <a:rPr lang="en-US" sz="2100" b="1">
                <a:solidFill>
                  <a:srgbClr val="000000"/>
                </a:solidFill>
                <a:latin typeface="+mj-lt"/>
              </a:rPr>
              <a:t>Version Control</a:t>
            </a:r>
            <a:r>
              <a:rPr lang="en-US" sz="2100">
                <a:solidFill>
                  <a:srgbClr val="000000"/>
                </a:solidFill>
                <a:latin typeface="+mj-lt"/>
              </a:rPr>
              <a:t>: ensuring users could reference a Single Source of Truth, rather than digging through multiple versions</a:t>
            </a:r>
          </a:p>
          <a:p>
            <a:pPr lvl="1" fontAlgn="base">
              <a:lnSpc>
                <a:spcPct val="100000"/>
              </a:lnSpc>
              <a:spcAft>
                <a:spcPts val="1200"/>
              </a:spcAft>
            </a:pPr>
            <a:r>
              <a:rPr lang="en-US" sz="2100" b="1">
                <a:solidFill>
                  <a:srgbClr val="000000"/>
                </a:solidFill>
                <a:latin typeface="+mj-lt"/>
              </a:rPr>
              <a:t>Auditability</a:t>
            </a:r>
            <a:r>
              <a:rPr lang="en-US" sz="2100">
                <a:solidFill>
                  <a:srgbClr val="000000"/>
                </a:solidFill>
                <a:latin typeface="+mj-lt"/>
              </a:rPr>
              <a:t>: improving cybersecurity of their engineering information, and understanding who was accessing what</a:t>
            </a:r>
          </a:p>
          <a:p>
            <a:pPr lvl="1" fontAlgn="base">
              <a:lnSpc>
                <a:spcPct val="100000"/>
              </a:lnSpc>
              <a:spcAft>
                <a:spcPts val="1200"/>
              </a:spcAft>
            </a:pPr>
            <a:r>
              <a:rPr lang="en-US" sz="2100" b="1">
                <a:solidFill>
                  <a:srgbClr val="000000"/>
                </a:solidFill>
                <a:latin typeface="+mj-lt"/>
              </a:rPr>
              <a:t>Accessibility</a:t>
            </a:r>
            <a:r>
              <a:rPr lang="en-US" sz="2100">
                <a:solidFill>
                  <a:srgbClr val="000000"/>
                </a:solidFill>
                <a:latin typeface="+mj-lt"/>
              </a:rPr>
              <a:t>: field access, and inviting in external parties, was seen as an opportunity for improvement</a:t>
            </a:r>
          </a:p>
        </p:txBody>
      </p:sp>
      <p:sp>
        <p:nvSpPr>
          <p:cNvPr id="12" name="Content Placeholder 6">
            <a:extLst>
              <a:ext uri="{FF2B5EF4-FFF2-40B4-BE49-F238E27FC236}">
                <a16:creationId xmlns:a16="http://schemas.microsoft.com/office/drawing/2014/main" id="{815D5765-BE4F-13D7-CF67-D04E81CED064}"/>
              </a:ext>
            </a:extLst>
          </p:cNvPr>
          <p:cNvSpPr>
            <a:spLocks noGrp="1"/>
          </p:cNvSpPr>
          <p:nvPr>
            <p:ph sz="half" idx="2"/>
          </p:nvPr>
        </p:nvSpPr>
        <p:spPr>
          <a:xfrm>
            <a:off x="6170592" y="1825625"/>
            <a:ext cx="5180251" cy="4351338"/>
          </a:xfrm>
        </p:spPr>
        <p:txBody>
          <a:bodyPr>
            <a:normAutofit/>
          </a:bodyPr>
          <a:lstStyle/>
          <a:p>
            <a:pPr fontAlgn="base">
              <a:lnSpc>
                <a:spcPct val="100000"/>
              </a:lnSpc>
              <a:spcAft>
                <a:spcPts val="1200"/>
              </a:spcAft>
            </a:pPr>
            <a:r>
              <a:rPr lang="en-US" sz="2400">
                <a:solidFill>
                  <a:srgbClr val="000000"/>
                </a:solidFill>
                <a:latin typeface="+mj-lt"/>
              </a:rPr>
              <a:t>As an Engineering Data Management Solution (EDMS), the RedEye platform was able to offer a single solution to TECO, providing:</a:t>
            </a:r>
          </a:p>
          <a:p>
            <a:pPr lvl="1">
              <a:spcBef>
                <a:spcPts val="1800"/>
              </a:spcBef>
            </a:pPr>
            <a:r>
              <a:rPr lang="en-US" sz="2000"/>
              <a:t>Process consistency across the District</a:t>
            </a:r>
          </a:p>
          <a:p>
            <a:pPr lvl="1">
              <a:spcBef>
                <a:spcPts val="1800"/>
              </a:spcBef>
            </a:pPr>
            <a:r>
              <a:rPr lang="en-US" sz="2000"/>
              <a:t>Reduce reliance on individuals</a:t>
            </a:r>
          </a:p>
          <a:p>
            <a:pPr lvl="1">
              <a:spcBef>
                <a:spcPts val="1800"/>
              </a:spcBef>
            </a:pPr>
            <a:r>
              <a:rPr lang="en-US" sz="2000"/>
              <a:t>Improve security around drawing and document management, in perpetuity</a:t>
            </a:r>
          </a:p>
          <a:p>
            <a:pPr fontAlgn="base">
              <a:lnSpc>
                <a:spcPct val="100000"/>
              </a:lnSpc>
              <a:spcAft>
                <a:spcPts val="1200"/>
              </a:spcAft>
            </a:pPr>
            <a:endParaRPr lang="en-US" sz="2100">
              <a:solidFill>
                <a:srgbClr val="000000"/>
              </a:solidFill>
              <a:latin typeface="+mj-lt"/>
            </a:endParaRPr>
          </a:p>
        </p:txBody>
      </p:sp>
    </p:spTree>
    <p:extLst>
      <p:ext uri="{BB962C8B-B14F-4D97-AF65-F5344CB8AC3E}">
        <p14:creationId xmlns:p14="http://schemas.microsoft.com/office/powerpoint/2010/main" val="198706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REDEYE @ TECO:</a:t>
            </a:r>
            <a:br>
              <a:rPr lang="en-US" sz="2000"/>
            </a:br>
            <a:br>
              <a:rPr lang="en-US" sz="1000"/>
            </a:br>
            <a:r>
              <a:rPr lang="en-US" sz="4000"/>
              <a:t>How TECO Adopted RedEye</a:t>
            </a:r>
            <a:br>
              <a:rPr lang="en-US" sz="4000"/>
            </a:br>
            <a:endParaRPr lang="en-US" sz="2000"/>
          </a:p>
        </p:txBody>
      </p:sp>
      <p:pic>
        <p:nvPicPr>
          <p:cNvPr id="2050" name="Picture 2" descr="About">
            <a:extLst>
              <a:ext uri="{FF2B5EF4-FFF2-40B4-BE49-F238E27FC236}">
                <a16:creationId xmlns:a16="http://schemas.microsoft.com/office/drawing/2014/main" id="{54C39027-47B1-EF7A-2344-C563DEADA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675" y="24249"/>
            <a:ext cx="766465" cy="7664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2360" y="250467"/>
            <a:ext cx="766465" cy="768096"/>
          </a:xfrm>
          <a:prstGeom prst="rect">
            <a:avLst/>
          </a:prstGeom>
        </p:spPr>
      </p:pic>
      <p:sp>
        <p:nvSpPr>
          <p:cNvPr id="27" name="TextBox 26">
            <a:extLst>
              <a:ext uri="{FF2B5EF4-FFF2-40B4-BE49-F238E27FC236}">
                <a16:creationId xmlns:a16="http://schemas.microsoft.com/office/drawing/2014/main" id="{86393E06-778B-41A0-7703-5047133966B6}"/>
              </a:ext>
            </a:extLst>
          </p:cNvPr>
          <p:cNvSpPr txBox="1"/>
          <p:nvPr/>
        </p:nvSpPr>
        <p:spPr>
          <a:xfrm>
            <a:off x="8868204" y="3733670"/>
            <a:ext cx="3225154"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sz="2000">
                <a:solidFill>
                  <a:srgbClr val="C00000"/>
                </a:solidFill>
              </a:rPr>
              <a:t>“INVITED PEOPLE IN” TO VIEW and USE THEIR INFORMATION</a:t>
            </a:r>
          </a:p>
        </p:txBody>
      </p:sp>
      <p:sp>
        <p:nvSpPr>
          <p:cNvPr id="28" name="TextBox 27">
            <a:extLst>
              <a:ext uri="{FF2B5EF4-FFF2-40B4-BE49-F238E27FC236}">
                <a16:creationId xmlns:a16="http://schemas.microsoft.com/office/drawing/2014/main" id="{329C6FAB-E417-421C-2DA9-18F8062F9F1E}"/>
              </a:ext>
            </a:extLst>
          </p:cNvPr>
          <p:cNvSpPr txBox="1"/>
          <p:nvPr/>
        </p:nvSpPr>
        <p:spPr>
          <a:xfrm>
            <a:off x="9279270" y="4852197"/>
            <a:ext cx="300544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a:solidFill>
                  <a:schemeClr val="tx1">
                    <a:lumMod val="75000"/>
                    <a:lumOff val="25000"/>
                  </a:schemeClr>
                </a:solidFill>
              </a:rPr>
              <a:t>Eliminated commercial barriers to enhance internal and external collaboration</a:t>
            </a:r>
          </a:p>
        </p:txBody>
      </p:sp>
      <p:grpSp>
        <p:nvGrpSpPr>
          <p:cNvPr id="29" name="Group 28">
            <a:extLst>
              <a:ext uri="{FF2B5EF4-FFF2-40B4-BE49-F238E27FC236}">
                <a16:creationId xmlns:a16="http://schemas.microsoft.com/office/drawing/2014/main" id="{8127B532-DCDF-C13C-BEAC-CB8B840CE1F9}"/>
              </a:ext>
            </a:extLst>
          </p:cNvPr>
          <p:cNvGrpSpPr/>
          <p:nvPr/>
        </p:nvGrpSpPr>
        <p:grpSpPr>
          <a:xfrm>
            <a:off x="9558230" y="2189614"/>
            <a:ext cx="2119683" cy="784241"/>
            <a:chOff x="8962263" y="2058972"/>
            <a:chExt cx="2550960" cy="943805"/>
          </a:xfrm>
        </p:grpSpPr>
        <p:grpSp>
          <p:nvGrpSpPr>
            <p:cNvPr id="30" name="Group 29">
              <a:extLst>
                <a:ext uri="{FF2B5EF4-FFF2-40B4-BE49-F238E27FC236}">
                  <a16:creationId xmlns:a16="http://schemas.microsoft.com/office/drawing/2014/main" id="{0C0E35A6-EBF5-5759-83CF-53901238ABAF}"/>
                </a:ext>
              </a:extLst>
            </p:cNvPr>
            <p:cNvGrpSpPr/>
            <p:nvPr/>
          </p:nvGrpSpPr>
          <p:grpSpPr>
            <a:xfrm>
              <a:off x="8962263" y="2058972"/>
              <a:ext cx="2550960" cy="943805"/>
              <a:chOff x="5304689" y="4314725"/>
              <a:chExt cx="2515303" cy="930613"/>
            </a:xfrm>
          </p:grpSpPr>
          <p:sp>
            <p:nvSpPr>
              <p:cNvPr id="33" name="Oval 32">
                <a:extLst>
                  <a:ext uri="{FF2B5EF4-FFF2-40B4-BE49-F238E27FC236}">
                    <a16:creationId xmlns:a16="http://schemas.microsoft.com/office/drawing/2014/main" id="{B099DF97-A2F6-C63D-2C9F-1BF25BC0EDC5}"/>
                  </a:ext>
                </a:extLst>
              </p:cNvPr>
              <p:cNvSpPr/>
              <p:nvPr/>
            </p:nvSpPr>
            <p:spPr>
              <a:xfrm>
                <a:off x="5304689" y="4348376"/>
                <a:ext cx="889000" cy="889000"/>
              </a:xfrm>
              <a:prstGeom prst="ellipse">
                <a:avLst/>
              </a:prstGeom>
              <a:blipFill>
                <a:blip r:embed="rId4" cstate="screen">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92DA808-E720-B0DB-413D-2ED84BF25A4D}"/>
                  </a:ext>
                </a:extLst>
              </p:cNvPr>
              <p:cNvSpPr/>
              <p:nvPr/>
            </p:nvSpPr>
            <p:spPr>
              <a:xfrm>
                <a:off x="5867858" y="4314725"/>
                <a:ext cx="889000" cy="889000"/>
              </a:xfrm>
              <a:prstGeom prst="ellipse">
                <a:avLst/>
              </a:prstGeom>
              <a:blipFill>
                <a:blip r:embed="rId5" cstate="screen">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B0F53C2-5CAC-17DD-C5C7-2DCCBCB9B058}"/>
                  </a:ext>
                </a:extLst>
              </p:cNvPr>
              <p:cNvSpPr/>
              <p:nvPr/>
            </p:nvSpPr>
            <p:spPr>
              <a:xfrm>
                <a:off x="6399426" y="4353846"/>
                <a:ext cx="889000" cy="889000"/>
              </a:xfrm>
              <a:prstGeom prst="ellipse">
                <a:avLst/>
              </a:prstGeom>
              <a:blipFill>
                <a:blip r:embed="rId6" cstate="screen">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5532A95-254B-5E17-E64C-55127C0A7F95}"/>
                  </a:ext>
                </a:extLst>
              </p:cNvPr>
              <p:cNvSpPr/>
              <p:nvPr/>
            </p:nvSpPr>
            <p:spPr>
              <a:xfrm>
                <a:off x="6930992" y="4356338"/>
                <a:ext cx="889000" cy="889000"/>
              </a:xfrm>
              <a:prstGeom prst="ellipse">
                <a:avLst/>
              </a:prstGeom>
              <a:solidFill>
                <a:schemeClr val="bg1"/>
              </a:solidFill>
              <a:ln w="38100">
                <a:solidFill>
                  <a:schemeClr val="bg1"/>
                </a:solidFill>
              </a:ln>
              <a:effectLst>
                <a:outerShdw blurRad="50800" dist="38100" dir="540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31811774-F7F7-BE7F-2D36-FC0E83674818}"/>
                </a:ext>
              </a:extLst>
            </p:cNvPr>
            <p:cNvCxnSpPr>
              <a:cxnSpLocks/>
            </p:cNvCxnSpPr>
            <p:nvPr/>
          </p:nvCxnSpPr>
          <p:spPr>
            <a:xfrm>
              <a:off x="11059845" y="2345895"/>
              <a:ext cx="0" cy="429256"/>
            </a:xfrm>
            <a:prstGeom prst="line">
              <a:avLst/>
            </a:prstGeom>
            <a:ln w="3175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F12D16-B88F-FAB2-5955-28A10F76CA43}"/>
                </a:ext>
              </a:extLst>
            </p:cNvPr>
            <p:cNvCxnSpPr>
              <a:cxnSpLocks/>
            </p:cNvCxnSpPr>
            <p:nvPr/>
          </p:nvCxnSpPr>
          <p:spPr>
            <a:xfrm flipH="1">
              <a:off x="10819103" y="2560523"/>
              <a:ext cx="481484" cy="0"/>
            </a:xfrm>
            <a:prstGeom prst="line">
              <a:avLst/>
            </a:prstGeom>
            <a:ln w="31750" cap="rnd">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37" name="Picture 36" descr="A picture containing sitting&#10;&#10;Description automatically generated">
            <a:extLst>
              <a:ext uri="{FF2B5EF4-FFF2-40B4-BE49-F238E27FC236}">
                <a16:creationId xmlns:a16="http://schemas.microsoft.com/office/drawing/2014/main" id="{3A887A24-A499-7873-7247-E529351E9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1466" y="1564784"/>
            <a:ext cx="5245266" cy="3444019"/>
          </a:xfrm>
          <a:prstGeom prst="rect">
            <a:avLst/>
          </a:prstGeom>
        </p:spPr>
      </p:pic>
      <p:sp>
        <p:nvSpPr>
          <p:cNvPr id="38" name="TextBox 37">
            <a:extLst>
              <a:ext uri="{FF2B5EF4-FFF2-40B4-BE49-F238E27FC236}">
                <a16:creationId xmlns:a16="http://schemas.microsoft.com/office/drawing/2014/main" id="{FA676840-E892-FBC2-94F1-2BA01CC51CBC}"/>
              </a:ext>
            </a:extLst>
          </p:cNvPr>
          <p:cNvSpPr txBox="1"/>
          <p:nvPr/>
        </p:nvSpPr>
        <p:spPr>
          <a:xfrm>
            <a:off x="1107274" y="3720734"/>
            <a:ext cx="3443461"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sz="2000">
                <a:solidFill>
                  <a:srgbClr val="C00000"/>
                </a:solidFill>
              </a:rPr>
              <a:t>MIGRATED RECORDS AND DOCUMENTS FROM LEGACY LOCATIONS</a:t>
            </a:r>
          </a:p>
        </p:txBody>
      </p:sp>
      <p:sp>
        <p:nvSpPr>
          <p:cNvPr id="39" name="TextBox 38">
            <a:extLst>
              <a:ext uri="{FF2B5EF4-FFF2-40B4-BE49-F238E27FC236}">
                <a16:creationId xmlns:a16="http://schemas.microsoft.com/office/drawing/2014/main" id="{DC502216-CE78-956A-67AE-2E1BFA669F9A}"/>
              </a:ext>
            </a:extLst>
          </p:cNvPr>
          <p:cNvSpPr txBox="1"/>
          <p:nvPr/>
        </p:nvSpPr>
        <p:spPr>
          <a:xfrm>
            <a:off x="1431322" y="5328338"/>
            <a:ext cx="298279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sz="1600">
                <a:solidFill>
                  <a:schemeClr val="tx1">
                    <a:lumMod val="75000"/>
                    <a:lumOff val="25000"/>
                  </a:schemeClr>
                </a:solidFill>
              </a:rPr>
              <a:t>Eliminated duplicates</a:t>
            </a:r>
          </a:p>
        </p:txBody>
      </p:sp>
      <p:sp>
        <p:nvSpPr>
          <p:cNvPr id="40" name="TextBox 39">
            <a:extLst>
              <a:ext uri="{FF2B5EF4-FFF2-40B4-BE49-F238E27FC236}">
                <a16:creationId xmlns:a16="http://schemas.microsoft.com/office/drawing/2014/main" id="{5290A612-3C0E-422E-7551-048C9FC00629}"/>
              </a:ext>
            </a:extLst>
          </p:cNvPr>
          <p:cNvSpPr txBox="1"/>
          <p:nvPr/>
        </p:nvSpPr>
        <p:spPr>
          <a:xfrm>
            <a:off x="1086436" y="4729088"/>
            <a:ext cx="380274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sz="1600">
                <a:solidFill>
                  <a:schemeClr val="tx1">
                    <a:lumMod val="75000"/>
                    <a:lumOff val="25000"/>
                  </a:schemeClr>
                </a:solidFill>
              </a:rPr>
              <a:t>Consolidated drawings, documents and data from silos across TECO</a:t>
            </a:r>
          </a:p>
        </p:txBody>
      </p:sp>
      <p:pic>
        <p:nvPicPr>
          <p:cNvPr id="41" name="Picture 40" descr="A close up of a map&#10;&#10;Description automatically generated">
            <a:extLst>
              <a:ext uri="{FF2B5EF4-FFF2-40B4-BE49-F238E27FC236}">
                <a16:creationId xmlns:a16="http://schemas.microsoft.com/office/drawing/2014/main" id="{0CF83263-04B6-0065-D212-17562026CF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8035" y="1856148"/>
            <a:ext cx="2362200" cy="1892300"/>
          </a:xfrm>
          <a:prstGeom prst="rect">
            <a:avLst/>
          </a:prstGeom>
        </p:spPr>
      </p:pic>
      <p:sp>
        <p:nvSpPr>
          <p:cNvPr id="42" name="TextBox 41">
            <a:extLst>
              <a:ext uri="{FF2B5EF4-FFF2-40B4-BE49-F238E27FC236}">
                <a16:creationId xmlns:a16="http://schemas.microsoft.com/office/drawing/2014/main" id="{E702252D-E256-26E9-36B8-79E5DCE953EF}"/>
              </a:ext>
            </a:extLst>
          </p:cNvPr>
          <p:cNvSpPr txBox="1"/>
          <p:nvPr/>
        </p:nvSpPr>
        <p:spPr>
          <a:xfrm>
            <a:off x="1212640" y="5681367"/>
            <a:ext cx="355034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sz="1600">
                <a:solidFill>
                  <a:schemeClr val="tx1">
                    <a:lumMod val="75000"/>
                    <a:lumOff val="25000"/>
                  </a:schemeClr>
                </a:solidFill>
              </a:rPr>
              <a:t>Extracted Metadata using advanced Optical Character Recognition (OCR)</a:t>
            </a:r>
          </a:p>
        </p:txBody>
      </p:sp>
      <p:sp>
        <p:nvSpPr>
          <p:cNvPr id="10" name="Rectangle 9">
            <a:extLst>
              <a:ext uri="{FF2B5EF4-FFF2-40B4-BE49-F238E27FC236}">
                <a16:creationId xmlns:a16="http://schemas.microsoft.com/office/drawing/2014/main" id="{39627747-04B3-470E-2D2C-9AA658F48184}"/>
              </a:ext>
            </a:extLst>
          </p:cNvPr>
          <p:cNvSpPr/>
          <p:nvPr/>
        </p:nvSpPr>
        <p:spPr>
          <a:xfrm>
            <a:off x="5645257" y="2428028"/>
            <a:ext cx="1883699" cy="1087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5" name="Picture 44" descr="A picture containing sitting&#10;&#10;Description automatically generated">
            <a:extLst>
              <a:ext uri="{FF2B5EF4-FFF2-40B4-BE49-F238E27FC236}">
                <a16:creationId xmlns:a16="http://schemas.microsoft.com/office/drawing/2014/main" id="{ACD64991-8818-F897-35A7-560F5C462F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5679" t="23362" r="35223" b="42439"/>
          <a:stretch/>
        </p:blipFill>
        <p:spPr>
          <a:xfrm>
            <a:off x="4725887" y="2781023"/>
            <a:ext cx="1027708" cy="793093"/>
          </a:xfrm>
          <a:prstGeom prst="rect">
            <a:avLst/>
          </a:prstGeom>
        </p:spPr>
      </p:pic>
      <p:pic>
        <p:nvPicPr>
          <p:cNvPr id="13314" name="Picture 2" descr="About">
            <a:extLst>
              <a:ext uri="{FF2B5EF4-FFF2-40B4-BE49-F238E27FC236}">
                <a16:creationId xmlns:a16="http://schemas.microsoft.com/office/drawing/2014/main" id="{BE7B211B-85E9-D484-4620-6DF3159176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257" y="2666507"/>
            <a:ext cx="2044245" cy="102212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69FB41B-06B0-A915-9781-66187552C875}"/>
              </a:ext>
            </a:extLst>
          </p:cNvPr>
          <p:cNvSpPr txBox="1"/>
          <p:nvPr/>
        </p:nvSpPr>
        <p:spPr>
          <a:xfrm>
            <a:off x="5884444" y="2915959"/>
            <a:ext cx="376727" cy="523220"/>
          </a:xfrm>
          <a:prstGeom prst="rect">
            <a:avLst/>
          </a:prstGeom>
          <a:noFill/>
        </p:spPr>
        <p:txBody>
          <a:bodyPr wrap="square" rtlCol="0">
            <a:spAutoFit/>
          </a:bodyPr>
          <a:lstStyle/>
          <a:p>
            <a:r>
              <a:rPr lang="en-AU" sz="2800"/>
              <a:t>+</a:t>
            </a:r>
          </a:p>
        </p:txBody>
      </p:sp>
    </p:spTree>
    <p:extLst>
      <p:ext uri="{BB962C8B-B14F-4D97-AF65-F5344CB8AC3E}">
        <p14:creationId xmlns:p14="http://schemas.microsoft.com/office/powerpoint/2010/main" val="38308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REDEYE @ TECO:</a:t>
            </a:r>
            <a:br>
              <a:rPr lang="en-US" sz="2000"/>
            </a:br>
            <a:br>
              <a:rPr lang="en-US" sz="1000"/>
            </a:br>
            <a:r>
              <a:rPr lang="en-US" sz="4000"/>
              <a:t>How TECO Is Benefiting From RedEye</a:t>
            </a:r>
            <a:br>
              <a:rPr lang="en-US" sz="4000"/>
            </a:br>
            <a:endParaRPr lang="en-US" sz="2000"/>
          </a:p>
        </p:txBody>
      </p:sp>
      <p:pic>
        <p:nvPicPr>
          <p:cNvPr id="2050" name="Picture 2" descr="About">
            <a:extLst>
              <a:ext uri="{FF2B5EF4-FFF2-40B4-BE49-F238E27FC236}">
                <a16:creationId xmlns:a16="http://schemas.microsoft.com/office/drawing/2014/main" id="{54C39027-47B1-EF7A-2344-C563DEADA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675" y="24249"/>
            <a:ext cx="766465" cy="7664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2360" y="250467"/>
            <a:ext cx="766465" cy="768096"/>
          </a:xfrm>
          <a:prstGeom prst="rect">
            <a:avLst/>
          </a:prstGeom>
        </p:spPr>
      </p:pic>
      <p:pic>
        <p:nvPicPr>
          <p:cNvPr id="21" name="Demo.mov">
            <a:hlinkClick r:id="" action="ppaction://media"/>
            <a:extLst>
              <a:ext uri="{FF2B5EF4-FFF2-40B4-BE49-F238E27FC236}">
                <a16:creationId xmlns:a16="http://schemas.microsoft.com/office/drawing/2014/main" id="{8A0ADDD1-E790-F370-0FB9-B54D8B28DC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69913" y="1731585"/>
            <a:ext cx="1166480" cy="2522120"/>
          </a:xfrm>
          <a:prstGeom prst="rect">
            <a:avLst/>
          </a:prstGeom>
        </p:spPr>
      </p:pic>
      <p:pic>
        <p:nvPicPr>
          <p:cNvPr id="22" name="Picture 21">
            <a:extLst>
              <a:ext uri="{FF2B5EF4-FFF2-40B4-BE49-F238E27FC236}">
                <a16:creationId xmlns:a16="http://schemas.microsoft.com/office/drawing/2014/main" id="{8C80490C-A771-197B-BB3D-F503E17C0F35}"/>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20490" y="1607002"/>
            <a:ext cx="5283202" cy="2963000"/>
          </a:xfrm>
          <a:prstGeom prst="rect">
            <a:avLst/>
          </a:prstGeom>
        </p:spPr>
      </p:pic>
      <p:sp>
        <p:nvSpPr>
          <p:cNvPr id="23" name="TextBox 22">
            <a:extLst>
              <a:ext uri="{FF2B5EF4-FFF2-40B4-BE49-F238E27FC236}">
                <a16:creationId xmlns:a16="http://schemas.microsoft.com/office/drawing/2014/main" id="{423C12C6-2200-5E20-822C-DC2ED5DD0209}"/>
              </a:ext>
            </a:extLst>
          </p:cNvPr>
          <p:cNvSpPr txBox="1"/>
          <p:nvPr/>
        </p:nvSpPr>
        <p:spPr>
          <a:xfrm>
            <a:off x="1100753" y="2222383"/>
            <a:ext cx="24949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a:solidFill>
                  <a:schemeClr val="tx1">
                    <a:lumMod val="75000"/>
                    <a:lumOff val="25000"/>
                  </a:schemeClr>
                </a:solidFill>
              </a:rPr>
              <a:t>“Google-esque” search with intuitive user interface</a:t>
            </a:r>
          </a:p>
        </p:txBody>
      </p:sp>
      <p:sp>
        <p:nvSpPr>
          <p:cNvPr id="24" name="TextBox 23">
            <a:extLst>
              <a:ext uri="{FF2B5EF4-FFF2-40B4-BE49-F238E27FC236}">
                <a16:creationId xmlns:a16="http://schemas.microsoft.com/office/drawing/2014/main" id="{4E0E3454-71CE-80CF-6752-2CB30953E200}"/>
              </a:ext>
            </a:extLst>
          </p:cNvPr>
          <p:cNvSpPr txBox="1"/>
          <p:nvPr/>
        </p:nvSpPr>
        <p:spPr>
          <a:xfrm>
            <a:off x="1129859" y="3848448"/>
            <a:ext cx="232411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a:t>Fully mobile </a:t>
            </a:r>
            <a:r>
              <a:rPr lang="en-AU" sz="1600">
                <a:solidFill>
                  <a:schemeClr val="tx1">
                    <a:lumMod val="75000"/>
                    <a:lumOff val="25000"/>
                  </a:schemeClr>
                </a:solidFill>
              </a:rPr>
              <a:t>platform – iOS, Android, Web</a:t>
            </a:r>
          </a:p>
        </p:txBody>
      </p:sp>
      <p:sp>
        <p:nvSpPr>
          <p:cNvPr id="25" name="Rectangle 24">
            <a:extLst>
              <a:ext uri="{FF2B5EF4-FFF2-40B4-BE49-F238E27FC236}">
                <a16:creationId xmlns:a16="http://schemas.microsoft.com/office/drawing/2014/main" id="{B351B6F8-6179-4482-D164-A81DF223207B}"/>
              </a:ext>
            </a:extLst>
          </p:cNvPr>
          <p:cNvSpPr/>
          <p:nvPr/>
        </p:nvSpPr>
        <p:spPr>
          <a:xfrm>
            <a:off x="1027963" y="1613427"/>
            <a:ext cx="5303366" cy="29505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6" name="Group 25">
            <a:extLst>
              <a:ext uri="{FF2B5EF4-FFF2-40B4-BE49-F238E27FC236}">
                <a16:creationId xmlns:a16="http://schemas.microsoft.com/office/drawing/2014/main" id="{3AADF005-EECD-B308-8D83-AA1DA32B6AA2}"/>
              </a:ext>
            </a:extLst>
          </p:cNvPr>
          <p:cNvGrpSpPr/>
          <p:nvPr/>
        </p:nvGrpSpPr>
        <p:grpSpPr>
          <a:xfrm>
            <a:off x="1043546" y="4699292"/>
            <a:ext cx="5287783" cy="2094223"/>
            <a:chOff x="394616" y="4354672"/>
            <a:chExt cx="5287783" cy="2094223"/>
          </a:xfrm>
        </p:grpSpPr>
        <p:grpSp>
          <p:nvGrpSpPr>
            <p:cNvPr id="43" name="Group 42">
              <a:extLst>
                <a:ext uri="{FF2B5EF4-FFF2-40B4-BE49-F238E27FC236}">
                  <a16:creationId xmlns:a16="http://schemas.microsoft.com/office/drawing/2014/main" id="{49F7EA80-A547-A43F-D72A-E1D57123EF78}"/>
                </a:ext>
              </a:extLst>
            </p:cNvPr>
            <p:cNvGrpSpPr/>
            <p:nvPr/>
          </p:nvGrpSpPr>
          <p:grpSpPr>
            <a:xfrm>
              <a:off x="603012" y="4409766"/>
              <a:ext cx="3096805" cy="1489683"/>
              <a:chOff x="1357571" y="4178155"/>
              <a:chExt cx="3096805" cy="1489683"/>
            </a:xfrm>
          </p:grpSpPr>
          <p:sp>
            <p:nvSpPr>
              <p:cNvPr id="47" name="TextBox 46">
                <a:extLst>
                  <a:ext uri="{FF2B5EF4-FFF2-40B4-BE49-F238E27FC236}">
                    <a16:creationId xmlns:a16="http://schemas.microsoft.com/office/drawing/2014/main" id="{0E6975F3-E3DA-4342-828A-E983D6FC8F1A}"/>
                  </a:ext>
                </a:extLst>
              </p:cNvPr>
              <p:cNvSpPr txBox="1"/>
              <p:nvPr/>
            </p:nvSpPr>
            <p:spPr>
              <a:xfrm>
                <a:off x="1361565" y="4178155"/>
                <a:ext cx="309281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US" sz="1600" b="1">
                    <a:solidFill>
                      <a:srgbClr val="C00000"/>
                    </a:solidFill>
                  </a:rPr>
                  <a:t>View and manage </a:t>
                </a:r>
                <a:r>
                  <a:rPr lang="en-US" sz="1600"/>
                  <a:t>extensive and advanced</a:t>
                </a:r>
                <a:r>
                  <a:rPr lang="en-US" sz="1600">
                    <a:solidFill>
                      <a:schemeClr val="tx1">
                        <a:lumMod val="75000"/>
                        <a:lumOff val="25000"/>
                      </a:schemeClr>
                    </a:solidFill>
                  </a:rPr>
                  <a:t> file types (2D, 3D, Media </a:t>
                </a:r>
                <a:r>
                  <a:rPr lang="en-US" sz="1600" err="1">
                    <a:solidFill>
                      <a:schemeClr val="tx1">
                        <a:lumMod val="75000"/>
                        <a:lumOff val="25000"/>
                      </a:schemeClr>
                    </a:solidFill>
                  </a:rPr>
                  <a:t>etc</a:t>
                </a:r>
                <a:r>
                  <a:rPr lang="en-US" sz="1600">
                    <a:solidFill>
                      <a:schemeClr val="tx1">
                        <a:lumMod val="75000"/>
                        <a:lumOff val="25000"/>
                      </a:schemeClr>
                    </a:solidFill>
                  </a:rPr>
                  <a:t>) … no need for source </a:t>
                </a:r>
              </a:p>
              <a:p>
                <a:pPr>
                  <a:spcBef>
                    <a:spcPts val="0"/>
                  </a:spcBef>
                </a:pPr>
                <a:r>
                  <a:rPr lang="en-US" sz="1600">
                    <a:solidFill>
                      <a:schemeClr val="tx1">
                        <a:lumMod val="75000"/>
                        <a:lumOff val="25000"/>
                      </a:schemeClr>
                    </a:solidFill>
                  </a:rPr>
                  <a:t>software</a:t>
                </a:r>
                <a:endParaRPr lang="en-AU" sz="1600">
                  <a:solidFill>
                    <a:schemeClr val="tx1">
                      <a:lumMod val="75000"/>
                      <a:lumOff val="25000"/>
                    </a:schemeClr>
                  </a:solidFill>
                </a:endParaRPr>
              </a:p>
            </p:txBody>
          </p:sp>
          <p:grpSp>
            <p:nvGrpSpPr>
              <p:cNvPr id="48" name="Group 47">
                <a:extLst>
                  <a:ext uri="{FF2B5EF4-FFF2-40B4-BE49-F238E27FC236}">
                    <a16:creationId xmlns:a16="http://schemas.microsoft.com/office/drawing/2014/main" id="{C92ABA0E-B907-1F18-56E7-4DB9B80BE2DA}"/>
                  </a:ext>
                </a:extLst>
              </p:cNvPr>
              <p:cNvGrpSpPr/>
              <p:nvPr/>
            </p:nvGrpSpPr>
            <p:grpSpPr>
              <a:xfrm>
                <a:off x="1357571" y="5267728"/>
                <a:ext cx="2068511" cy="400110"/>
                <a:chOff x="1421716" y="5293941"/>
                <a:chExt cx="2490316" cy="481699"/>
              </a:xfrm>
            </p:grpSpPr>
            <p:pic>
              <p:nvPicPr>
                <p:cNvPr id="49" name="Picture 48" descr="A close up of a sign&#10;&#10;Description automatically generated">
                  <a:extLst>
                    <a:ext uri="{FF2B5EF4-FFF2-40B4-BE49-F238E27FC236}">
                      <a16:creationId xmlns:a16="http://schemas.microsoft.com/office/drawing/2014/main" id="{10731B87-34D0-CA81-2947-5A7D9D34F9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21716" y="5293941"/>
                  <a:ext cx="468000" cy="481696"/>
                </a:xfrm>
                <a:prstGeom prst="rect">
                  <a:avLst/>
                </a:prstGeom>
                <a:effectLst>
                  <a:outerShdw blurRad="50800" dist="38100" dir="5400000" algn="t" rotWithShape="0">
                    <a:prstClr val="black">
                      <a:alpha val="40000"/>
                    </a:prstClr>
                  </a:outerShdw>
                </a:effectLst>
              </p:spPr>
            </p:pic>
            <p:pic>
              <p:nvPicPr>
                <p:cNvPr id="50" name="Picture 49" descr="A picture containing furniture&#10;&#10;Description automatically generated">
                  <a:extLst>
                    <a:ext uri="{FF2B5EF4-FFF2-40B4-BE49-F238E27FC236}">
                      <a16:creationId xmlns:a16="http://schemas.microsoft.com/office/drawing/2014/main" id="{1C50E222-AE05-CE08-8BAA-8C21E80201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95821" y="5293941"/>
                  <a:ext cx="468000" cy="481697"/>
                </a:xfrm>
                <a:prstGeom prst="rect">
                  <a:avLst/>
                </a:prstGeom>
                <a:effectLst>
                  <a:outerShdw blurRad="50800" dist="38100" dir="5400000" algn="t" rotWithShape="0">
                    <a:prstClr val="black">
                      <a:alpha val="40000"/>
                    </a:prstClr>
                  </a:outerShdw>
                </a:effectLst>
              </p:spPr>
            </p:pic>
            <p:pic>
              <p:nvPicPr>
                <p:cNvPr id="51" name="Picture 50" descr="A close up of a logo&#10;&#10;Description automatically generated">
                  <a:extLst>
                    <a:ext uri="{FF2B5EF4-FFF2-40B4-BE49-F238E27FC236}">
                      <a16:creationId xmlns:a16="http://schemas.microsoft.com/office/drawing/2014/main" id="{5044D915-E232-F369-2F44-95D0DBA3F3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69926" y="5293943"/>
                  <a:ext cx="468000" cy="481697"/>
                </a:xfrm>
                <a:prstGeom prst="rect">
                  <a:avLst/>
                </a:prstGeom>
                <a:effectLst>
                  <a:outerShdw blurRad="50800" dist="38100" dir="5400000" algn="t" rotWithShape="0">
                    <a:prstClr val="black">
                      <a:alpha val="40000"/>
                    </a:prstClr>
                  </a:outerShdw>
                </a:effectLst>
              </p:spPr>
            </p:pic>
            <p:pic>
              <p:nvPicPr>
                <p:cNvPr id="52" name="Picture 51" descr="A green sign with white text&#10;&#10;Description automatically generated">
                  <a:extLst>
                    <a:ext uri="{FF2B5EF4-FFF2-40B4-BE49-F238E27FC236}">
                      <a16:creationId xmlns:a16="http://schemas.microsoft.com/office/drawing/2014/main" id="{126A8CE4-607E-A01B-3E7C-CFFEE8EB02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44032" y="5293941"/>
                  <a:ext cx="468000" cy="481697"/>
                </a:xfrm>
                <a:prstGeom prst="rect">
                  <a:avLst/>
                </a:prstGeom>
                <a:effectLst>
                  <a:outerShdw blurRad="50800" dist="38100" dir="5400000" algn="t" rotWithShape="0">
                    <a:prstClr val="black">
                      <a:alpha val="40000"/>
                    </a:prstClr>
                  </a:outerShdw>
                </a:effectLst>
              </p:spPr>
            </p:pic>
          </p:grpSp>
        </p:grpSp>
        <p:pic>
          <p:nvPicPr>
            <p:cNvPr id="44" name="Picture 43">
              <a:extLst>
                <a:ext uri="{FF2B5EF4-FFF2-40B4-BE49-F238E27FC236}">
                  <a16:creationId xmlns:a16="http://schemas.microsoft.com/office/drawing/2014/main" id="{32AC55AB-B67A-FA13-9055-681E906519B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37271" y="4380009"/>
              <a:ext cx="1817491" cy="1504767"/>
            </a:xfrm>
            <a:prstGeom prst="rect">
              <a:avLst/>
            </a:prstGeom>
          </p:spPr>
        </p:pic>
        <p:pic>
          <p:nvPicPr>
            <p:cNvPr id="45" name="Picture 44" descr="A close up of a map&#10;&#10;Description automatically generated">
              <a:extLst>
                <a:ext uri="{FF2B5EF4-FFF2-40B4-BE49-F238E27FC236}">
                  <a16:creationId xmlns:a16="http://schemas.microsoft.com/office/drawing/2014/main" id="{A399FE4D-5FCD-04CA-0692-BDDE3600807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593252" y="5186792"/>
              <a:ext cx="1575511" cy="1262103"/>
            </a:xfrm>
            <a:prstGeom prst="rect">
              <a:avLst/>
            </a:prstGeom>
          </p:spPr>
        </p:pic>
        <p:sp>
          <p:nvSpPr>
            <p:cNvPr id="46" name="Rectangle 45">
              <a:extLst>
                <a:ext uri="{FF2B5EF4-FFF2-40B4-BE49-F238E27FC236}">
                  <a16:creationId xmlns:a16="http://schemas.microsoft.com/office/drawing/2014/main" id="{4136898D-AB3F-CA6B-D640-2CF4134FF806}"/>
                </a:ext>
              </a:extLst>
            </p:cNvPr>
            <p:cNvSpPr/>
            <p:nvPr/>
          </p:nvSpPr>
          <p:spPr>
            <a:xfrm>
              <a:off x="394616" y="4354672"/>
              <a:ext cx="5287783" cy="187917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53" name="TextBox 52">
            <a:extLst>
              <a:ext uri="{FF2B5EF4-FFF2-40B4-BE49-F238E27FC236}">
                <a16:creationId xmlns:a16="http://schemas.microsoft.com/office/drawing/2014/main" id="{C4E0599F-577F-E0D7-77A1-A675A5C8ED74}"/>
              </a:ext>
            </a:extLst>
          </p:cNvPr>
          <p:cNvSpPr txBox="1"/>
          <p:nvPr/>
        </p:nvSpPr>
        <p:spPr>
          <a:xfrm>
            <a:off x="1152461" y="1637610"/>
            <a:ext cx="24949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b="1">
                <a:solidFill>
                  <a:srgbClr val="C00000"/>
                </a:solidFill>
              </a:rPr>
              <a:t>Search</a:t>
            </a:r>
            <a:r>
              <a:rPr lang="en-AU" sz="1600">
                <a:solidFill>
                  <a:schemeClr val="tx1">
                    <a:lumMod val="75000"/>
                    <a:lumOff val="25000"/>
                  </a:schemeClr>
                </a:solidFill>
              </a:rPr>
              <a:t> made easy anywhere, anytime</a:t>
            </a:r>
          </a:p>
        </p:txBody>
      </p:sp>
      <p:grpSp>
        <p:nvGrpSpPr>
          <p:cNvPr id="54" name="Group 53">
            <a:extLst>
              <a:ext uri="{FF2B5EF4-FFF2-40B4-BE49-F238E27FC236}">
                <a16:creationId xmlns:a16="http://schemas.microsoft.com/office/drawing/2014/main" id="{1D350513-838D-E6D7-C6B6-90EA297664FE}"/>
              </a:ext>
            </a:extLst>
          </p:cNvPr>
          <p:cNvGrpSpPr/>
          <p:nvPr/>
        </p:nvGrpSpPr>
        <p:grpSpPr>
          <a:xfrm>
            <a:off x="6546807" y="4920345"/>
            <a:ext cx="5473795" cy="2024014"/>
            <a:chOff x="6111201" y="4725945"/>
            <a:chExt cx="5473795" cy="2024014"/>
          </a:xfrm>
        </p:grpSpPr>
        <p:grpSp>
          <p:nvGrpSpPr>
            <p:cNvPr id="55" name="Group 54">
              <a:extLst>
                <a:ext uri="{FF2B5EF4-FFF2-40B4-BE49-F238E27FC236}">
                  <a16:creationId xmlns:a16="http://schemas.microsoft.com/office/drawing/2014/main" id="{FB5068EB-8E30-2E11-BCDD-74C70A5A222D}"/>
                </a:ext>
              </a:extLst>
            </p:cNvPr>
            <p:cNvGrpSpPr>
              <a:grpSpLocks noChangeAspect="1"/>
            </p:cNvGrpSpPr>
            <p:nvPr/>
          </p:nvGrpSpPr>
          <p:grpSpPr>
            <a:xfrm>
              <a:off x="6604186" y="4950857"/>
              <a:ext cx="4487823" cy="1799102"/>
              <a:chOff x="2305816" y="1539663"/>
              <a:chExt cx="8058310" cy="3230458"/>
            </a:xfrm>
          </p:grpSpPr>
          <p:pic>
            <p:nvPicPr>
              <p:cNvPr id="58" name="Picture 57">
                <a:extLst>
                  <a:ext uri="{FF2B5EF4-FFF2-40B4-BE49-F238E27FC236}">
                    <a16:creationId xmlns:a16="http://schemas.microsoft.com/office/drawing/2014/main" id="{A40C2732-5F38-8AE8-B5B3-F9BEA9B9ECD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15594" y="1539663"/>
                <a:ext cx="5385163" cy="3230458"/>
              </a:xfrm>
              <a:prstGeom prst="rect">
                <a:avLst/>
              </a:prstGeom>
            </p:spPr>
          </p:pic>
          <p:pic>
            <p:nvPicPr>
              <p:cNvPr id="59" name="Picture 58">
                <a:extLst>
                  <a:ext uri="{FF2B5EF4-FFF2-40B4-BE49-F238E27FC236}">
                    <a16:creationId xmlns:a16="http://schemas.microsoft.com/office/drawing/2014/main" id="{090CE080-6AE8-D1F3-1045-274D796D076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525565" y="1641206"/>
                <a:ext cx="810581" cy="402975"/>
              </a:xfrm>
              <a:prstGeom prst="rect">
                <a:avLst/>
              </a:prstGeom>
            </p:spPr>
          </p:pic>
          <p:pic>
            <p:nvPicPr>
              <p:cNvPr id="60" name="Picture 59">
                <a:extLst>
                  <a:ext uri="{FF2B5EF4-FFF2-40B4-BE49-F238E27FC236}">
                    <a16:creationId xmlns:a16="http://schemas.microsoft.com/office/drawing/2014/main" id="{FE216677-C1C7-1D7F-7A32-2EC6D1875D0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50533" y="2465282"/>
                <a:ext cx="728596" cy="282433"/>
              </a:xfrm>
              <a:prstGeom prst="rect">
                <a:avLst/>
              </a:prstGeom>
            </p:spPr>
          </p:pic>
          <p:pic>
            <p:nvPicPr>
              <p:cNvPr id="61" name="Picture 60" descr="A picture containing building&#10;&#10;Description automatically generated">
                <a:extLst>
                  <a:ext uri="{FF2B5EF4-FFF2-40B4-BE49-F238E27FC236}">
                    <a16:creationId xmlns:a16="http://schemas.microsoft.com/office/drawing/2014/main" id="{3CE2A47A-57D5-5CAF-D907-1AC8C5F9FB1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83905" y="3168816"/>
                <a:ext cx="695224" cy="463483"/>
              </a:xfrm>
              <a:prstGeom prst="rect">
                <a:avLst/>
              </a:prstGeom>
            </p:spPr>
          </p:pic>
          <p:pic>
            <p:nvPicPr>
              <p:cNvPr id="62" name="Picture 61">
                <a:extLst>
                  <a:ext uri="{FF2B5EF4-FFF2-40B4-BE49-F238E27FC236}">
                    <a16:creationId xmlns:a16="http://schemas.microsoft.com/office/drawing/2014/main" id="{971269AC-F8BE-7AA9-4899-0A0ACB9D64F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827381" y="3762807"/>
                <a:ext cx="1437535" cy="752310"/>
              </a:xfrm>
              <a:prstGeom prst="rect">
                <a:avLst/>
              </a:prstGeom>
            </p:spPr>
          </p:pic>
          <p:pic>
            <p:nvPicPr>
              <p:cNvPr id="63" name="Picture 62">
                <a:extLst>
                  <a:ext uri="{FF2B5EF4-FFF2-40B4-BE49-F238E27FC236}">
                    <a16:creationId xmlns:a16="http://schemas.microsoft.com/office/drawing/2014/main" id="{03BFEED7-3F1C-0EE1-E7FA-E47B386861C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040138" y="3235051"/>
                <a:ext cx="1284653" cy="298685"/>
              </a:xfrm>
              <a:prstGeom prst="rect">
                <a:avLst/>
              </a:prstGeom>
            </p:spPr>
          </p:pic>
          <p:pic>
            <p:nvPicPr>
              <p:cNvPr id="64" name="Picture 63">
                <a:extLst>
                  <a:ext uri="{FF2B5EF4-FFF2-40B4-BE49-F238E27FC236}">
                    <a16:creationId xmlns:a16="http://schemas.microsoft.com/office/drawing/2014/main" id="{062BAA8F-D308-4540-7B68-2BD7C8249C3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085518" y="2429898"/>
                <a:ext cx="1278608" cy="316975"/>
              </a:xfrm>
              <a:prstGeom prst="rect">
                <a:avLst/>
              </a:prstGeom>
            </p:spPr>
          </p:pic>
          <p:pic>
            <p:nvPicPr>
              <p:cNvPr id="65" name="Picture 64" descr="A close up of a sign&#10;&#10;Description automatically generated">
                <a:extLst>
                  <a:ext uri="{FF2B5EF4-FFF2-40B4-BE49-F238E27FC236}">
                    <a16:creationId xmlns:a16="http://schemas.microsoft.com/office/drawing/2014/main" id="{8F3CE831-FAA6-62A6-B74E-B0292EDFB00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018365" y="1679981"/>
                <a:ext cx="1345761" cy="322422"/>
              </a:xfrm>
              <a:prstGeom prst="rect">
                <a:avLst/>
              </a:prstGeom>
            </p:spPr>
          </p:pic>
          <p:pic>
            <p:nvPicPr>
              <p:cNvPr id="66" name="Picture 65">
                <a:extLst>
                  <a:ext uri="{FF2B5EF4-FFF2-40B4-BE49-F238E27FC236}">
                    <a16:creationId xmlns:a16="http://schemas.microsoft.com/office/drawing/2014/main" id="{856D4FD5-5814-E886-9499-EB9C2401281D}"/>
                  </a:ext>
                </a:extLst>
              </p:cNvPr>
              <p:cNvPicPr>
                <a:picLocks noChangeAspect="1"/>
              </p:cNvPicPr>
              <p:nvPr/>
            </p:nvPicPr>
            <p:blipFill>
              <a:blip r:embed="rId23"/>
              <a:stretch>
                <a:fillRect/>
              </a:stretch>
            </p:blipFill>
            <p:spPr>
              <a:xfrm>
                <a:off x="2305816" y="3752735"/>
                <a:ext cx="991097" cy="762382"/>
              </a:xfrm>
              <a:prstGeom prst="rect">
                <a:avLst/>
              </a:prstGeom>
            </p:spPr>
          </p:pic>
        </p:grpSp>
        <p:sp>
          <p:nvSpPr>
            <p:cNvPr id="56" name="TextBox 55">
              <a:extLst>
                <a:ext uri="{FF2B5EF4-FFF2-40B4-BE49-F238E27FC236}">
                  <a16:creationId xmlns:a16="http://schemas.microsoft.com/office/drawing/2014/main" id="{80219D57-6656-8E66-592F-AA5AA9F06B78}"/>
                </a:ext>
              </a:extLst>
            </p:cNvPr>
            <p:cNvSpPr txBox="1"/>
            <p:nvPr/>
          </p:nvSpPr>
          <p:spPr>
            <a:xfrm>
              <a:off x="7123635" y="4725945"/>
              <a:ext cx="310920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lang="en-AU" sz="1600">
                  <a:solidFill>
                    <a:schemeClr val="tx1">
                      <a:lumMod val="75000"/>
                      <a:lumOff val="25000"/>
                    </a:schemeClr>
                  </a:solidFill>
                </a:rPr>
                <a:t>Our REST API allows </a:t>
              </a:r>
              <a:r>
                <a:rPr lang="en-AU" sz="1600" b="1">
                  <a:solidFill>
                    <a:srgbClr val="C00000"/>
                  </a:solidFill>
                </a:rPr>
                <a:t>integration</a:t>
              </a:r>
              <a:r>
                <a:rPr lang="en-AU" sz="1600">
                  <a:solidFill>
                    <a:schemeClr val="tx1">
                      <a:lumMod val="75000"/>
                      <a:lumOff val="25000"/>
                    </a:schemeClr>
                  </a:solidFill>
                </a:rPr>
                <a:t> with any system</a:t>
              </a:r>
            </a:p>
          </p:txBody>
        </p:sp>
        <p:sp>
          <p:nvSpPr>
            <p:cNvPr id="57" name="Rectangle 56">
              <a:extLst>
                <a:ext uri="{FF2B5EF4-FFF2-40B4-BE49-F238E27FC236}">
                  <a16:creationId xmlns:a16="http://schemas.microsoft.com/office/drawing/2014/main" id="{BBD021A1-8E4F-780D-830D-50C5A9187170}"/>
                </a:ext>
              </a:extLst>
            </p:cNvPr>
            <p:cNvSpPr/>
            <p:nvPr/>
          </p:nvSpPr>
          <p:spPr>
            <a:xfrm>
              <a:off x="6111201" y="4763463"/>
              <a:ext cx="5473795" cy="173579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67" name="Group 66">
            <a:extLst>
              <a:ext uri="{FF2B5EF4-FFF2-40B4-BE49-F238E27FC236}">
                <a16:creationId xmlns:a16="http://schemas.microsoft.com/office/drawing/2014/main" id="{0A7BA790-9225-ED9E-B53C-E3015981951C}"/>
              </a:ext>
            </a:extLst>
          </p:cNvPr>
          <p:cNvGrpSpPr/>
          <p:nvPr/>
        </p:nvGrpSpPr>
        <p:grpSpPr>
          <a:xfrm>
            <a:off x="6546807" y="3165355"/>
            <a:ext cx="2687605" cy="1660354"/>
            <a:chOff x="6111201" y="2970955"/>
            <a:chExt cx="2687605" cy="1660354"/>
          </a:xfrm>
        </p:grpSpPr>
        <p:pic>
          <p:nvPicPr>
            <p:cNvPr id="68" name="Picture 67">
              <a:extLst>
                <a:ext uri="{FF2B5EF4-FFF2-40B4-BE49-F238E27FC236}">
                  <a16:creationId xmlns:a16="http://schemas.microsoft.com/office/drawing/2014/main" id="{893897E1-DB87-E002-AD78-7A6F3B9BF526}"/>
                </a:ext>
              </a:extLst>
            </p:cNvPr>
            <p:cNvPicPr>
              <a:picLocks noChangeAspect="1"/>
            </p:cNvPicPr>
            <p:nvPr/>
          </p:nvPicPr>
          <p:blipFill>
            <a:blip r:embed="rId24"/>
            <a:stretch>
              <a:fillRect/>
            </a:stretch>
          </p:blipFill>
          <p:spPr>
            <a:xfrm>
              <a:off x="6396427" y="2970955"/>
              <a:ext cx="2402379" cy="1646300"/>
            </a:xfrm>
            <a:prstGeom prst="rect">
              <a:avLst/>
            </a:prstGeom>
          </p:spPr>
        </p:pic>
        <p:sp>
          <p:nvSpPr>
            <p:cNvPr id="69" name="TextBox 68">
              <a:extLst>
                <a:ext uri="{FF2B5EF4-FFF2-40B4-BE49-F238E27FC236}">
                  <a16:creationId xmlns:a16="http://schemas.microsoft.com/office/drawing/2014/main" id="{9E587E83-D423-86C3-8C7C-7491CB521D37}"/>
                </a:ext>
              </a:extLst>
            </p:cNvPr>
            <p:cNvSpPr txBox="1"/>
            <p:nvPr/>
          </p:nvSpPr>
          <p:spPr>
            <a:xfrm>
              <a:off x="6174013" y="3187660"/>
              <a:ext cx="136741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b="1">
                  <a:solidFill>
                    <a:srgbClr val="C00000"/>
                  </a:solidFill>
                </a:rPr>
                <a:t>QR Codes </a:t>
              </a:r>
              <a:r>
                <a:rPr lang="en-AU" sz="1600">
                  <a:solidFill>
                    <a:schemeClr val="tx1">
                      <a:lumMod val="75000"/>
                      <a:lumOff val="25000"/>
                    </a:schemeClr>
                  </a:solidFill>
                </a:rPr>
                <a:t>to control printed copies and group files</a:t>
              </a:r>
            </a:p>
          </p:txBody>
        </p:sp>
        <p:sp>
          <p:nvSpPr>
            <p:cNvPr id="70" name="Rectangle 69">
              <a:extLst>
                <a:ext uri="{FF2B5EF4-FFF2-40B4-BE49-F238E27FC236}">
                  <a16:creationId xmlns:a16="http://schemas.microsoft.com/office/drawing/2014/main" id="{6F32EB55-73DD-EA91-1A0B-6E83BD086DA7}"/>
                </a:ext>
              </a:extLst>
            </p:cNvPr>
            <p:cNvSpPr/>
            <p:nvPr/>
          </p:nvSpPr>
          <p:spPr>
            <a:xfrm>
              <a:off x="6111201" y="2974209"/>
              <a:ext cx="2687605" cy="16571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71" name="Group 70">
            <a:extLst>
              <a:ext uri="{FF2B5EF4-FFF2-40B4-BE49-F238E27FC236}">
                <a16:creationId xmlns:a16="http://schemas.microsoft.com/office/drawing/2014/main" id="{05A91750-09BF-F9F9-D626-F82FBE98F0FE}"/>
              </a:ext>
            </a:extLst>
          </p:cNvPr>
          <p:cNvGrpSpPr/>
          <p:nvPr/>
        </p:nvGrpSpPr>
        <p:grpSpPr>
          <a:xfrm>
            <a:off x="6544927" y="1582701"/>
            <a:ext cx="5479388" cy="1457044"/>
            <a:chOff x="6096000" y="1279147"/>
            <a:chExt cx="5459407" cy="1582052"/>
          </a:xfrm>
        </p:grpSpPr>
        <p:sp>
          <p:nvSpPr>
            <p:cNvPr id="72" name="TextBox 71">
              <a:extLst>
                <a:ext uri="{FF2B5EF4-FFF2-40B4-BE49-F238E27FC236}">
                  <a16:creationId xmlns:a16="http://schemas.microsoft.com/office/drawing/2014/main" id="{19DB2BCD-59EB-47FB-CDBC-4626EEAC7A74}"/>
                </a:ext>
              </a:extLst>
            </p:cNvPr>
            <p:cNvSpPr txBox="1"/>
            <p:nvPr/>
          </p:nvSpPr>
          <p:spPr>
            <a:xfrm>
              <a:off x="6176038" y="1387980"/>
              <a:ext cx="3719057" cy="669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b="1">
                  <a:solidFill>
                    <a:srgbClr val="C00000"/>
                  </a:solidFill>
                  <a:sym typeface="Wingdings" panose="05000000000000000000" pitchFamily="2" charset="2"/>
                </a:rPr>
                <a:t>Total version control and auditability </a:t>
              </a:r>
            </a:p>
            <a:p>
              <a:pPr>
                <a:spcBef>
                  <a:spcPts val="0"/>
                </a:spcBef>
              </a:pPr>
              <a:r>
                <a:rPr lang="en-AU" sz="1600">
                  <a:sym typeface="Wingdings" panose="05000000000000000000" pitchFamily="2" charset="2"/>
                </a:rPr>
                <a:t>view all revisions in a single digital timeline </a:t>
              </a:r>
              <a:endParaRPr lang="en-AU" sz="1600"/>
            </a:p>
          </p:txBody>
        </p:sp>
        <p:pic>
          <p:nvPicPr>
            <p:cNvPr id="73" name="Picture 72" descr="A screen shot of a computer&#10;&#10;Description automatically generated">
              <a:extLst>
                <a:ext uri="{FF2B5EF4-FFF2-40B4-BE49-F238E27FC236}">
                  <a16:creationId xmlns:a16="http://schemas.microsoft.com/office/drawing/2014/main" id="{E19CCC9F-BE42-89E1-BBC3-350E882E2402}"/>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9705780" y="1279147"/>
              <a:ext cx="1619548" cy="1582052"/>
            </a:xfrm>
            <a:prstGeom prst="rect">
              <a:avLst/>
            </a:prstGeom>
          </p:spPr>
        </p:pic>
        <p:sp>
          <p:nvSpPr>
            <p:cNvPr id="74" name="Rectangle 73">
              <a:extLst>
                <a:ext uri="{FF2B5EF4-FFF2-40B4-BE49-F238E27FC236}">
                  <a16:creationId xmlns:a16="http://schemas.microsoft.com/office/drawing/2014/main" id="{692C9C64-2A22-C896-E8AB-11E366497763}"/>
                </a:ext>
              </a:extLst>
            </p:cNvPr>
            <p:cNvSpPr/>
            <p:nvPr/>
          </p:nvSpPr>
          <p:spPr>
            <a:xfrm>
              <a:off x="6096000" y="1304221"/>
              <a:ext cx="5459407" cy="154940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5" name="TextBox 74">
              <a:extLst>
                <a:ext uri="{FF2B5EF4-FFF2-40B4-BE49-F238E27FC236}">
                  <a16:creationId xmlns:a16="http://schemas.microsoft.com/office/drawing/2014/main" id="{F2C251BE-4653-610B-FF50-2E95E67406BC}"/>
                </a:ext>
              </a:extLst>
            </p:cNvPr>
            <p:cNvSpPr txBox="1"/>
            <p:nvPr/>
          </p:nvSpPr>
          <p:spPr>
            <a:xfrm>
              <a:off x="6179041" y="2258703"/>
              <a:ext cx="3719057" cy="27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b="1">
                  <a:solidFill>
                    <a:srgbClr val="C00000"/>
                  </a:solidFill>
                </a:rPr>
                <a:t>Markup / Review / Approve</a:t>
              </a:r>
            </a:p>
          </p:txBody>
        </p:sp>
      </p:grpSp>
      <p:grpSp>
        <p:nvGrpSpPr>
          <p:cNvPr id="76" name="Group 75">
            <a:extLst>
              <a:ext uri="{FF2B5EF4-FFF2-40B4-BE49-F238E27FC236}">
                <a16:creationId xmlns:a16="http://schemas.microsoft.com/office/drawing/2014/main" id="{B2D571D1-A94A-185F-739E-BD0F2D733412}"/>
              </a:ext>
            </a:extLst>
          </p:cNvPr>
          <p:cNvGrpSpPr/>
          <p:nvPr/>
        </p:nvGrpSpPr>
        <p:grpSpPr>
          <a:xfrm>
            <a:off x="9374653" y="3127837"/>
            <a:ext cx="2620641" cy="1733684"/>
            <a:chOff x="8939047" y="2933437"/>
            <a:chExt cx="2620641" cy="1733684"/>
          </a:xfrm>
        </p:grpSpPr>
        <p:sp>
          <p:nvSpPr>
            <p:cNvPr id="77" name="TextBox 76">
              <a:extLst>
                <a:ext uri="{FF2B5EF4-FFF2-40B4-BE49-F238E27FC236}">
                  <a16:creationId xmlns:a16="http://schemas.microsoft.com/office/drawing/2014/main" id="{CDDD207F-6602-B4F3-869B-0C67937553BE}"/>
                </a:ext>
              </a:extLst>
            </p:cNvPr>
            <p:cNvSpPr txBox="1"/>
            <p:nvPr/>
          </p:nvSpPr>
          <p:spPr>
            <a:xfrm>
              <a:off x="8939047" y="2933437"/>
              <a:ext cx="236305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b="1">
                  <a:solidFill>
                    <a:srgbClr val="C00000"/>
                  </a:solidFill>
                </a:rPr>
                <a:t>Quick migration </a:t>
              </a:r>
              <a:r>
                <a:rPr lang="en-AU" sz="1600"/>
                <a:t>from existing platform to RedEye</a:t>
              </a:r>
            </a:p>
          </p:txBody>
        </p:sp>
        <p:sp>
          <p:nvSpPr>
            <p:cNvPr id="78" name="Rectangle 77">
              <a:extLst>
                <a:ext uri="{FF2B5EF4-FFF2-40B4-BE49-F238E27FC236}">
                  <a16:creationId xmlns:a16="http://schemas.microsoft.com/office/drawing/2014/main" id="{FA65FC41-6124-647E-5930-700292D3B04C}"/>
                </a:ext>
              </a:extLst>
            </p:cNvPr>
            <p:cNvSpPr/>
            <p:nvPr/>
          </p:nvSpPr>
          <p:spPr>
            <a:xfrm>
              <a:off x="8939048" y="2972484"/>
              <a:ext cx="2616360" cy="16600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9" name="Picture 78">
              <a:extLst>
                <a:ext uri="{FF2B5EF4-FFF2-40B4-BE49-F238E27FC236}">
                  <a16:creationId xmlns:a16="http://schemas.microsoft.com/office/drawing/2014/main" id="{183902C3-538D-6C35-8EE3-FB42055AFA84}"/>
                </a:ext>
              </a:extLst>
            </p:cNvPr>
            <p:cNvPicPr>
              <a:picLocks noChangeAspect="1"/>
            </p:cNvPicPr>
            <p:nvPr/>
          </p:nvPicPr>
          <p:blipFill>
            <a:blip r:embed="rId26"/>
            <a:stretch>
              <a:fillRect/>
            </a:stretch>
          </p:blipFill>
          <p:spPr>
            <a:xfrm>
              <a:off x="9836816" y="3500172"/>
              <a:ext cx="1416467" cy="613366"/>
            </a:xfrm>
            <a:prstGeom prst="rect">
              <a:avLst/>
            </a:prstGeom>
          </p:spPr>
        </p:pic>
        <p:sp>
          <p:nvSpPr>
            <p:cNvPr id="80" name="TextBox 79">
              <a:extLst>
                <a:ext uri="{FF2B5EF4-FFF2-40B4-BE49-F238E27FC236}">
                  <a16:creationId xmlns:a16="http://schemas.microsoft.com/office/drawing/2014/main" id="{A32F83AB-E582-7EDD-7BD7-9B9B4750D3ED}"/>
                </a:ext>
              </a:extLst>
            </p:cNvPr>
            <p:cNvSpPr txBox="1"/>
            <p:nvPr/>
          </p:nvSpPr>
          <p:spPr>
            <a:xfrm>
              <a:off x="8978764" y="4082348"/>
              <a:ext cx="258092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a:t>350-1500 files upload and OCR per minute</a:t>
              </a:r>
            </a:p>
          </p:txBody>
        </p:sp>
      </p:grpSp>
      <p:pic>
        <p:nvPicPr>
          <p:cNvPr id="81" name="Picture 80">
            <a:extLst>
              <a:ext uri="{FF2B5EF4-FFF2-40B4-BE49-F238E27FC236}">
                <a16:creationId xmlns:a16="http://schemas.microsoft.com/office/drawing/2014/main" id="{7A277CA0-94A8-15CF-1A39-69E31EF3B783}"/>
              </a:ext>
            </a:extLst>
          </p:cNvPr>
          <p:cNvPicPr>
            <a:picLocks noChangeAspect="1"/>
          </p:cNvPicPr>
          <p:nvPr/>
        </p:nvPicPr>
        <p:blipFill>
          <a:blip r:embed="rId27"/>
          <a:stretch>
            <a:fillRect/>
          </a:stretch>
        </p:blipFill>
        <p:spPr>
          <a:xfrm>
            <a:off x="1792435" y="2758058"/>
            <a:ext cx="1205269" cy="677963"/>
          </a:xfrm>
          <a:prstGeom prst="rect">
            <a:avLst/>
          </a:prstGeom>
        </p:spPr>
      </p:pic>
      <p:sp>
        <p:nvSpPr>
          <p:cNvPr id="82" name="TextBox 81">
            <a:extLst>
              <a:ext uri="{FF2B5EF4-FFF2-40B4-BE49-F238E27FC236}">
                <a16:creationId xmlns:a16="http://schemas.microsoft.com/office/drawing/2014/main" id="{3D0BF002-9DC0-378E-329F-7579C0533F6D}"/>
              </a:ext>
            </a:extLst>
          </p:cNvPr>
          <p:cNvSpPr txBox="1"/>
          <p:nvPr/>
        </p:nvSpPr>
        <p:spPr>
          <a:xfrm>
            <a:off x="1124320" y="3479288"/>
            <a:ext cx="249495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a:solidFill>
                  <a:schemeClr val="tx1">
                    <a:lumMod val="75000"/>
                    <a:lumOff val="25000"/>
                  </a:schemeClr>
                </a:solidFill>
              </a:rPr>
              <a:t>Virtualized folders</a:t>
            </a:r>
          </a:p>
        </p:txBody>
      </p:sp>
      <p:sp>
        <p:nvSpPr>
          <p:cNvPr id="83" name="TextBox 82">
            <a:extLst>
              <a:ext uri="{FF2B5EF4-FFF2-40B4-BE49-F238E27FC236}">
                <a16:creationId xmlns:a16="http://schemas.microsoft.com/office/drawing/2014/main" id="{2EE65D34-3337-B890-FA92-B2FDF839715B}"/>
              </a:ext>
            </a:extLst>
          </p:cNvPr>
          <p:cNvSpPr txBox="1"/>
          <p:nvPr/>
        </p:nvSpPr>
        <p:spPr>
          <a:xfrm>
            <a:off x="1152461" y="2906365"/>
            <a:ext cx="249495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pPr>
            <a:r>
              <a:rPr lang="en-AU" sz="1600">
                <a:solidFill>
                  <a:schemeClr val="tx1">
                    <a:lumMod val="75000"/>
                    <a:lumOff val="25000"/>
                  </a:schemeClr>
                </a:solidFill>
              </a:rPr>
              <a:t>Map search</a:t>
            </a:r>
          </a:p>
        </p:txBody>
      </p:sp>
      <p:pic>
        <p:nvPicPr>
          <p:cNvPr id="4" name="Picture 3">
            <a:extLst>
              <a:ext uri="{FF2B5EF4-FFF2-40B4-BE49-F238E27FC236}">
                <a16:creationId xmlns:a16="http://schemas.microsoft.com/office/drawing/2014/main" id="{992BA1DE-7222-4416-88E3-7AF12C038473}"/>
              </a:ext>
            </a:extLst>
          </p:cNvPr>
          <p:cNvPicPr>
            <a:picLocks noChangeAspect="1"/>
          </p:cNvPicPr>
          <p:nvPr/>
        </p:nvPicPr>
        <p:blipFill>
          <a:blip r:embed="rId28"/>
          <a:stretch>
            <a:fillRect/>
          </a:stretch>
        </p:blipFill>
        <p:spPr>
          <a:xfrm>
            <a:off x="3386549" y="5800721"/>
            <a:ext cx="930533" cy="521098"/>
          </a:xfrm>
          <a:prstGeom prst="rect">
            <a:avLst/>
          </a:prstGeom>
        </p:spPr>
      </p:pic>
    </p:spTree>
    <p:extLst>
      <p:ext uri="{BB962C8B-B14F-4D97-AF65-F5344CB8AC3E}">
        <p14:creationId xmlns:p14="http://schemas.microsoft.com/office/powerpoint/2010/main" val="295916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8"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1"/>
                                        </p:tgtEl>
                                      </p:cBhvr>
                                    </p:cmd>
                                  </p:childTnLst>
                                </p:cTn>
                              </p:par>
                            </p:childTnLst>
                          </p:cTn>
                        </p:par>
                      </p:childTnLst>
                    </p:cTn>
                  </p:par>
                </p:childTnLst>
              </p:cTn>
              <p:nextCondLst>
                <p:cond evt="onClick" delay="0">
                  <p:tgtEl>
                    <p:spTgt spid="21"/>
                  </p:tgtEl>
                </p:cond>
              </p:nextCondLst>
            </p:seq>
            <p:video>
              <p:cMediaNode vol="80000">
                <p:cTn id="32" repeatCount="indefinite" fill="hold" display="0">
                  <p:stCondLst>
                    <p:cond delay="indefinite"/>
                  </p:stCondLst>
                </p:cTn>
                <p:tgtEl>
                  <p:spTgt spid="2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8922B6-85CA-13E3-EEBB-59F017AF2395}"/>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28000"/>
                    </a14:imgEffect>
                  </a14:imgLayer>
                </a14:imgProps>
              </a:ext>
            </a:extLst>
          </a:blip>
          <a:stretch>
            <a:fillRect/>
          </a:stretch>
        </p:blipFill>
        <p:spPr>
          <a:xfrm>
            <a:off x="2433523" y="1678"/>
            <a:ext cx="9766300" cy="6858000"/>
          </a:xfrm>
          <a:prstGeom prst="rect">
            <a:avLst/>
          </a:prstGeom>
        </p:spPr>
      </p:pic>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TOOLKIT ITEMS TO TAKE BACK TO YOUR DISTRICTS:</a:t>
            </a:r>
            <a:br>
              <a:rPr lang="en-US" sz="2000"/>
            </a:br>
            <a:br>
              <a:rPr lang="en-US" sz="1000"/>
            </a:br>
            <a:r>
              <a:rPr lang="en-US" sz="4000"/>
              <a:t>Recommended Next Steps</a:t>
            </a:r>
            <a:br>
              <a:rPr lang="en-US" sz="4000"/>
            </a:br>
            <a:endParaRPr lang="en-US" sz="2000"/>
          </a:p>
        </p:txBody>
      </p:sp>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9" name="TextBox 8">
            <a:extLst>
              <a:ext uri="{FF2B5EF4-FFF2-40B4-BE49-F238E27FC236}">
                <a16:creationId xmlns:a16="http://schemas.microsoft.com/office/drawing/2014/main" id="{3C0475A0-1AAC-C317-E929-C1D48174FFDB}"/>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RedEye is providing the following resources exclusively to attendees!</a:t>
            </a:r>
          </a:p>
        </p:txBody>
      </p:sp>
      <p:sp>
        <p:nvSpPr>
          <p:cNvPr id="11" name="Content Placeholder 2">
            <a:extLst>
              <a:ext uri="{FF2B5EF4-FFF2-40B4-BE49-F238E27FC236}">
                <a16:creationId xmlns:a16="http://schemas.microsoft.com/office/drawing/2014/main" id="{EC13E029-E6C2-23B5-2CA8-3B90752400DF}"/>
              </a:ext>
            </a:extLst>
          </p:cNvPr>
          <p:cNvSpPr txBox="1">
            <a:spLocks/>
          </p:cNvSpPr>
          <p:nvPr/>
        </p:nvSpPr>
        <p:spPr>
          <a:xfrm>
            <a:off x="837983" y="1825625"/>
            <a:ext cx="5256430" cy="4351338"/>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rtl="0" fontAlgn="base">
              <a:lnSpc>
                <a:spcPct val="100000"/>
              </a:lnSpc>
              <a:spcAft>
                <a:spcPts val="1200"/>
              </a:spcAft>
              <a:buFont typeface="+mj-lt"/>
              <a:buAutoNum type="arabicPeriod"/>
            </a:pPr>
            <a:r>
              <a:rPr lang="en-US" sz="2400">
                <a:solidFill>
                  <a:srgbClr val="000000"/>
                </a:solidFill>
                <a:latin typeface="+mj-lt"/>
              </a:rPr>
              <a:t>Engineering Information Survey</a:t>
            </a:r>
            <a:br>
              <a:rPr lang="en-US" sz="2400">
                <a:solidFill>
                  <a:srgbClr val="000000"/>
                </a:solidFill>
                <a:latin typeface="+mj-lt"/>
              </a:rPr>
            </a:br>
            <a:r>
              <a:rPr lang="en-US" sz="2400">
                <a:solidFill>
                  <a:srgbClr val="000000"/>
                </a:solidFill>
                <a:latin typeface="+mj-lt"/>
              </a:rPr>
              <a:t>	</a:t>
            </a:r>
            <a:r>
              <a:rPr lang="en-US" sz="1600">
                <a:solidFill>
                  <a:srgbClr val="000000"/>
                </a:solidFill>
                <a:latin typeface="+mj-lt"/>
              </a:rPr>
              <a:t>This is an excellent starting point to any 	changes at your District</a:t>
            </a:r>
          </a:p>
          <a:p>
            <a:pPr marL="457200" indent="-457200" fontAlgn="base">
              <a:lnSpc>
                <a:spcPct val="100000"/>
              </a:lnSpc>
              <a:spcAft>
                <a:spcPts val="1200"/>
              </a:spcAft>
              <a:buFont typeface="+mj-lt"/>
              <a:buAutoNum type="arabicPeriod"/>
            </a:pPr>
            <a:r>
              <a:rPr lang="en-US" sz="2400">
                <a:solidFill>
                  <a:srgbClr val="000000"/>
                </a:solidFill>
                <a:latin typeface="+mj-lt"/>
              </a:rPr>
              <a:t>Digital Engineering Standard</a:t>
            </a:r>
            <a:br>
              <a:rPr lang="en-US" sz="2400">
                <a:solidFill>
                  <a:srgbClr val="000000"/>
                </a:solidFill>
                <a:latin typeface="+mj-lt"/>
              </a:rPr>
            </a:br>
            <a:r>
              <a:rPr lang="en-US" sz="2400">
                <a:solidFill>
                  <a:srgbClr val="000000"/>
                </a:solidFill>
                <a:latin typeface="+mj-lt"/>
              </a:rPr>
              <a:t>	</a:t>
            </a:r>
            <a:r>
              <a:rPr lang="en-US" sz="1600">
                <a:solidFill>
                  <a:srgbClr val="000000"/>
                </a:solidFill>
                <a:latin typeface="+mj-lt"/>
              </a:rPr>
              <a:t>This will be a useful reference when looking at 	standardization of engineering drawings and 	models across your organization</a:t>
            </a:r>
          </a:p>
        </p:txBody>
      </p:sp>
      <p:sp>
        <p:nvSpPr>
          <p:cNvPr id="12" name="Content Placeholder 6">
            <a:extLst>
              <a:ext uri="{FF2B5EF4-FFF2-40B4-BE49-F238E27FC236}">
                <a16:creationId xmlns:a16="http://schemas.microsoft.com/office/drawing/2014/main" id="{D1EBEC22-0AF2-19DD-134C-94E5E21115EB}"/>
              </a:ext>
            </a:extLst>
          </p:cNvPr>
          <p:cNvSpPr txBox="1">
            <a:spLocks/>
          </p:cNvSpPr>
          <p:nvPr/>
        </p:nvSpPr>
        <p:spPr>
          <a:xfrm>
            <a:off x="6170592" y="1825625"/>
            <a:ext cx="5180251" cy="4351338"/>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lnSpc>
                <a:spcPct val="100000"/>
              </a:lnSpc>
              <a:spcAft>
                <a:spcPts val="1200"/>
              </a:spcAft>
              <a:buFont typeface="+mj-lt"/>
              <a:buAutoNum type="arabicPeriod" startAt="2"/>
            </a:pPr>
            <a:endParaRPr lang="en-US" sz="1600">
              <a:solidFill>
                <a:srgbClr val="000000"/>
              </a:solidFill>
              <a:latin typeface="+mj-lt"/>
            </a:endParaRPr>
          </a:p>
        </p:txBody>
      </p:sp>
      <p:sp>
        <p:nvSpPr>
          <p:cNvPr id="21" name="TextBox 20">
            <a:extLst>
              <a:ext uri="{FF2B5EF4-FFF2-40B4-BE49-F238E27FC236}">
                <a16:creationId xmlns:a16="http://schemas.microsoft.com/office/drawing/2014/main" id="{F6DFADE2-F882-98C5-81BE-A82EDF9EBE03}"/>
              </a:ext>
            </a:extLst>
          </p:cNvPr>
          <p:cNvSpPr txBox="1"/>
          <p:nvPr/>
        </p:nvSpPr>
        <p:spPr>
          <a:xfrm>
            <a:off x="770453" y="4962662"/>
            <a:ext cx="6121730" cy="923330"/>
          </a:xfrm>
          <a:prstGeom prst="rect">
            <a:avLst/>
          </a:prstGeom>
          <a:noFill/>
        </p:spPr>
        <p:txBody>
          <a:bodyPr wrap="square">
            <a:spAutoFit/>
          </a:bodyPr>
          <a:lstStyle/>
          <a:p>
            <a:pPr lvl="1" algn="ctr" fontAlgn="base">
              <a:lnSpc>
                <a:spcPct val="100000"/>
              </a:lnSpc>
              <a:spcAft>
                <a:spcPts val="1200"/>
              </a:spcAft>
            </a:pPr>
            <a:r>
              <a:rPr lang="en-US" sz="1800" b="1">
                <a:solidFill>
                  <a:srgbClr val="000000"/>
                </a:solidFill>
                <a:latin typeface="+mj-lt"/>
              </a:rPr>
              <a:t>The RedEye team can answer any questions you have on either of these resources – contact us to learn more.</a:t>
            </a:r>
          </a:p>
        </p:txBody>
      </p:sp>
      <p:pic>
        <p:nvPicPr>
          <p:cNvPr id="4" name="Picture 3" descr="Qr code&#10;&#10;Description automatically generated">
            <a:extLst>
              <a:ext uri="{FF2B5EF4-FFF2-40B4-BE49-F238E27FC236}">
                <a16:creationId xmlns:a16="http://schemas.microsoft.com/office/drawing/2014/main" id="{FE887C95-9FA7-6B04-4950-763FB0A692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565" y="1736279"/>
            <a:ext cx="3385442" cy="3385442"/>
          </a:xfrm>
          <a:prstGeom prst="rect">
            <a:avLst/>
          </a:prstGeom>
        </p:spPr>
      </p:pic>
    </p:spTree>
    <p:extLst>
      <p:ext uri="{BB962C8B-B14F-4D97-AF65-F5344CB8AC3E}">
        <p14:creationId xmlns:p14="http://schemas.microsoft.com/office/powerpoint/2010/main" val="294183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AC5C-5374-4642-911C-993FE1E586FB}"/>
              </a:ext>
            </a:extLst>
          </p:cNvPr>
          <p:cNvSpPr>
            <a:spLocks noGrp="1"/>
          </p:cNvSpPr>
          <p:nvPr>
            <p:ph type="ctrTitle"/>
          </p:nvPr>
        </p:nvSpPr>
        <p:spPr>
          <a:xfrm>
            <a:off x="0" y="1122363"/>
            <a:ext cx="12188825" cy="2387600"/>
          </a:xfrm>
        </p:spPr>
        <p:txBody>
          <a:bodyPr/>
          <a:lstStyle/>
          <a:p>
            <a:r>
              <a:rPr lang="en-US"/>
              <a:t>Smart City Foundations:</a:t>
            </a:r>
            <a:br>
              <a:rPr lang="en-US"/>
            </a:br>
            <a:r>
              <a:rPr lang="en-US"/>
              <a:t>The Engineering Information</a:t>
            </a:r>
            <a:br>
              <a:rPr lang="en-US"/>
            </a:br>
            <a:r>
              <a:rPr lang="en-US"/>
              <a:t> Maturity Model</a:t>
            </a:r>
          </a:p>
        </p:txBody>
      </p:sp>
      <p:sp>
        <p:nvSpPr>
          <p:cNvPr id="3" name="Subtitle 2">
            <a:extLst>
              <a:ext uri="{FF2B5EF4-FFF2-40B4-BE49-F238E27FC236}">
                <a16:creationId xmlns:a16="http://schemas.microsoft.com/office/drawing/2014/main" id="{2216B51B-0DBF-48C5-9C45-2BDE3D922C46}"/>
              </a:ext>
            </a:extLst>
          </p:cNvPr>
          <p:cNvSpPr>
            <a:spLocks noGrp="1"/>
          </p:cNvSpPr>
          <p:nvPr>
            <p:ph type="subTitle" idx="1"/>
          </p:nvPr>
        </p:nvSpPr>
        <p:spPr/>
        <p:txBody>
          <a:bodyPr/>
          <a:lstStyle/>
          <a:p>
            <a:r>
              <a:rPr lang="en-US"/>
              <a:t>DAVID VANDERSCHEE</a:t>
            </a:r>
          </a:p>
          <a:p>
            <a:r>
              <a:rPr lang="en-US"/>
              <a:t>President North America, RedEye Apps Inc.</a:t>
            </a:r>
          </a:p>
        </p:txBody>
      </p:sp>
      <p:pic>
        <p:nvPicPr>
          <p:cNvPr id="10" name="Picture 9" descr="Logo&#10;&#10;Description automatically generated with low confidence">
            <a:extLst>
              <a:ext uri="{FF2B5EF4-FFF2-40B4-BE49-F238E27FC236}">
                <a16:creationId xmlns:a16="http://schemas.microsoft.com/office/drawing/2014/main" id="{8471C78A-C795-4798-88A1-BC8B7FD1E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680" y="4909706"/>
            <a:ext cx="1944158" cy="1948294"/>
          </a:xfrm>
          <a:prstGeom prst="rect">
            <a:avLst/>
          </a:prstGeom>
        </p:spPr>
      </p:pic>
    </p:spTree>
    <p:extLst>
      <p:ext uri="{BB962C8B-B14F-4D97-AF65-F5344CB8AC3E}">
        <p14:creationId xmlns:p14="http://schemas.microsoft.com/office/powerpoint/2010/main" val="143619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FD63A0D-F253-4454-9543-0A39554DDDDB}"/>
              </a:ext>
            </a:extLst>
          </p:cNvPr>
          <p:cNvSpPr>
            <a:spLocks noGrp="1"/>
          </p:cNvSpPr>
          <p:nvPr/>
        </p:nvSpPr>
        <p:spPr>
          <a:xfrm>
            <a:off x="608193" y="140033"/>
            <a:ext cx="10972440" cy="1144800"/>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143159"/>
                </a:solidFill>
              </a:rPr>
              <a:t>Q&amp;A</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837861" y="1825978"/>
            <a:ext cx="10510702" cy="4348027"/>
          </a:xfrm>
          <a:prstGeom prst="rect">
            <a:avLst/>
          </a:prstGeom>
          <a:no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888B6EA5-EEB1-4486-AA5C-3F74D6DBBC6B}"/>
              </a:ext>
            </a:extLst>
          </p:cNvPr>
          <p:cNvSpPr>
            <a:spLocks noGrp="1"/>
          </p:cNvSpPr>
          <p:nvPr>
            <p:ph type="title"/>
          </p:nvPr>
        </p:nvSpPr>
        <p:spPr/>
        <p:txBody>
          <a:bodyPr/>
          <a:lstStyle/>
          <a:p>
            <a:r>
              <a:rPr lang="en-US"/>
              <a:t>Thank You!</a:t>
            </a:r>
          </a:p>
        </p:txBody>
      </p:sp>
      <p:sp>
        <p:nvSpPr>
          <p:cNvPr id="8" name="Rectangle 7">
            <a:extLst>
              <a:ext uri="{FF2B5EF4-FFF2-40B4-BE49-F238E27FC236}">
                <a16:creationId xmlns:a16="http://schemas.microsoft.com/office/drawing/2014/main" id="{D2163B68-2D1A-EF3A-9B69-83C8649D6112}"/>
              </a:ext>
            </a:extLst>
          </p:cNvPr>
          <p:cNvSpPr/>
          <p:nvPr/>
        </p:nvSpPr>
        <p:spPr>
          <a:xfrm>
            <a:off x="1465621" y="1597107"/>
            <a:ext cx="4367851" cy="523220"/>
          </a:xfrm>
          <a:prstGeom prst="rect">
            <a:avLst/>
          </a:prstGeom>
        </p:spPr>
        <p:txBody>
          <a:bodyPr wrap="square">
            <a:spAutoFit/>
          </a:bodyPr>
          <a:lstStyle/>
          <a:p>
            <a:r>
              <a:rPr lang="en-AU" sz="2800"/>
              <a:t>David VanderSchee</a:t>
            </a:r>
          </a:p>
        </p:txBody>
      </p:sp>
      <p:cxnSp>
        <p:nvCxnSpPr>
          <p:cNvPr id="10" name="Straight Connector 9">
            <a:extLst>
              <a:ext uri="{FF2B5EF4-FFF2-40B4-BE49-F238E27FC236}">
                <a16:creationId xmlns:a16="http://schemas.microsoft.com/office/drawing/2014/main" id="{73C9ADD7-905D-231D-AB8B-345FD382EFDB}"/>
              </a:ext>
            </a:extLst>
          </p:cNvPr>
          <p:cNvCxnSpPr>
            <a:cxnSpLocks/>
          </p:cNvCxnSpPr>
          <p:nvPr/>
        </p:nvCxnSpPr>
        <p:spPr>
          <a:xfrm>
            <a:off x="1535724" y="2308300"/>
            <a:ext cx="659942" cy="0"/>
          </a:xfrm>
          <a:prstGeom prst="line">
            <a:avLst/>
          </a:prstGeom>
          <a:ln w="25400">
            <a:solidFill>
              <a:srgbClr val="D3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A17503F-BA90-A3B2-8627-90ACFCADA83F}"/>
              </a:ext>
            </a:extLst>
          </p:cNvPr>
          <p:cNvSpPr/>
          <p:nvPr/>
        </p:nvSpPr>
        <p:spPr>
          <a:xfrm>
            <a:off x="1481408" y="2555190"/>
            <a:ext cx="2749535" cy="646331"/>
          </a:xfrm>
          <a:prstGeom prst="rect">
            <a:avLst/>
          </a:prstGeom>
        </p:spPr>
        <p:txBody>
          <a:bodyPr wrap="none">
            <a:spAutoFit/>
          </a:bodyPr>
          <a:lstStyle/>
          <a:p>
            <a:r>
              <a:rPr lang="en-AU"/>
              <a:t>President, North America</a:t>
            </a:r>
          </a:p>
          <a:p>
            <a:r>
              <a:rPr lang="en-AU"/>
              <a:t>RedEye Apps Inc</a:t>
            </a:r>
            <a:endParaRPr lang="en-US"/>
          </a:p>
        </p:txBody>
      </p:sp>
      <p:grpSp>
        <p:nvGrpSpPr>
          <p:cNvPr id="14" name="Group 13">
            <a:extLst>
              <a:ext uri="{FF2B5EF4-FFF2-40B4-BE49-F238E27FC236}">
                <a16:creationId xmlns:a16="http://schemas.microsoft.com/office/drawing/2014/main" id="{EE3D25C6-9ACC-57EF-FF49-3751261FF90A}"/>
              </a:ext>
            </a:extLst>
          </p:cNvPr>
          <p:cNvGrpSpPr/>
          <p:nvPr/>
        </p:nvGrpSpPr>
        <p:grpSpPr>
          <a:xfrm>
            <a:off x="1530635" y="3288551"/>
            <a:ext cx="3375843" cy="2537950"/>
            <a:chOff x="451826" y="2126307"/>
            <a:chExt cx="3375843" cy="2537950"/>
          </a:xfrm>
        </p:grpSpPr>
        <p:sp>
          <p:nvSpPr>
            <p:cNvPr id="16" name="Rectangle 15">
              <a:extLst>
                <a:ext uri="{FF2B5EF4-FFF2-40B4-BE49-F238E27FC236}">
                  <a16:creationId xmlns:a16="http://schemas.microsoft.com/office/drawing/2014/main" id="{F1236CA9-2DCB-EC40-0AAA-8F5A155DE9C1}"/>
                </a:ext>
              </a:extLst>
            </p:cNvPr>
            <p:cNvSpPr/>
            <p:nvPr/>
          </p:nvSpPr>
          <p:spPr>
            <a:xfrm>
              <a:off x="456915" y="2126307"/>
              <a:ext cx="742511" cy="307777"/>
            </a:xfrm>
            <a:prstGeom prst="rect">
              <a:avLst/>
            </a:prstGeom>
          </p:spPr>
          <p:txBody>
            <a:bodyPr wrap="none">
              <a:spAutoFit/>
            </a:bodyPr>
            <a:lstStyle/>
            <a:p>
              <a:r>
                <a:rPr lang="en-AU" sz="1400" b="1">
                  <a:ea typeface="Helvetica" charset="0"/>
                  <a:cs typeface="Helvetica" charset="0"/>
                </a:rPr>
                <a:t>EMAIL</a:t>
              </a:r>
              <a:endParaRPr lang="en-US" sz="1400" b="1"/>
            </a:p>
          </p:txBody>
        </p:sp>
        <p:sp>
          <p:nvSpPr>
            <p:cNvPr id="17" name="Rectangle 16">
              <a:extLst>
                <a:ext uri="{FF2B5EF4-FFF2-40B4-BE49-F238E27FC236}">
                  <a16:creationId xmlns:a16="http://schemas.microsoft.com/office/drawing/2014/main" id="{A264CE31-FC72-07B0-D1F0-DFB3097A8DD8}"/>
                </a:ext>
              </a:extLst>
            </p:cNvPr>
            <p:cNvSpPr/>
            <p:nvPr/>
          </p:nvSpPr>
          <p:spPr>
            <a:xfrm>
              <a:off x="459439" y="2367328"/>
              <a:ext cx="3368230" cy="369332"/>
            </a:xfrm>
            <a:prstGeom prst="rect">
              <a:avLst/>
            </a:prstGeom>
          </p:spPr>
          <p:txBody>
            <a:bodyPr wrap="none" lIns="91440" tIns="45720" rIns="91440" bIns="45720" anchor="t">
              <a:spAutoFit/>
            </a:bodyPr>
            <a:lstStyle/>
            <a:p>
              <a:r>
                <a:rPr lang="en-AU" u="sng">
                  <a:cs typeface="Helvetica"/>
                </a:rPr>
                <a:t>david.vanderschee@redeye.co</a:t>
              </a:r>
              <a:endParaRPr lang="en-AU" u="sng">
                <a:highlight>
                  <a:srgbClr val="00FF00"/>
                </a:highlight>
                <a:cs typeface="Helvetica"/>
              </a:endParaRPr>
            </a:p>
          </p:txBody>
        </p:sp>
        <p:sp>
          <p:nvSpPr>
            <p:cNvPr id="18" name="Rectangle 17">
              <a:extLst>
                <a:ext uri="{FF2B5EF4-FFF2-40B4-BE49-F238E27FC236}">
                  <a16:creationId xmlns:a16="http://schemas.microsoft.com/office/drawing/2014/main" id="{6B172300-0218-1105-055B-0FBB9E6BB9C6}"/>
                </a:ext>
              </a:extLst>
            </p:cNvPr>
            <p:cNvSpPr/>
            <p:nvPr/>
          </p:nvSpPr>
          <p:spPr>
            <a:xfrm>
              <a:off x="456915" y="3054127"/>
              <a:ext cx="3365024" cy="861774"/>
            </a:xfrm>
            <a:prstGeom prst="rect">
              <a:avLst/>
            </a:prstGeom>
          </p:spPr>
          <p:txBody>
            <a:bodyPr wrap="none" lIns="91440" tIns="45720" rIns="91440" bIns="45720" anchor="t">
              <a:spAutoFit/>
            </a:bodyPr>
            <a:lstStyle/>
            <a:p>
              <a:r>
                <a:rPr lang="en-AU" sz="1400" b="1">
                  <a:cs typeface="Helvetica"/>
                </a:rPr>
                <a:t>PHONE</a:t>
              </a:r>
            </a:p>
            <a:p>
              <a:r>
                <a:rPr lang="en-AU">
                  <a:cs typeface="Calibri"/>
                </a:rPr>
                <a:t>O: (833) REDEYE1 (733-3931)</a:t>
              </a:r>
            </a:p>
            <a:p>
              <a:r>
                <a:rPr lang="en-AU">
                  <a:cs typeface="Calibri"/>
                </a:rPr>
                <a:t>C: (203) 727-0679</a:t>
              </a:r>
              <a:endParaRPr lang="en-AU"/>
            </a:p>
          </p:txBody>
        </p:sp>
        <p:sp>
          <p:nvSpPr>
            <p:cNvPr id="19" name="Rectangle 18">
              <a:extLst>
                <a:ext uri="{FF2B5EF4-FFF2-40B4-BE49-F238E27FC236}">
                  <a16:creationId xmlns:a16="http://schemas.microsoft.com/office/drawing/2014/main" id="{A386ECFA-40C9-C904-E826-BB365991AC31}"/>
                </a:ext>
              </a:extLst>
            </p:cNvPr>
            <p:cNvSpPr/>
            <p:nvPr/>
          </p:nvSpPr>
          <p:spPr>
            <a:xfrm>
              <a:off x="459439" y="3321494"/>
              <a:ext cx="184731" cy="369332"/>
            </a:xfrm>
            <a:prstGeom prst="rect">
              <a:avLst/>
            </a:prstGeom>
          </p:spPr>
          <p:txBody>
            <a:bodyPr wrap="none" lIns="91440" tIns="45720" rIns="91440" bIns="45720" anchor="t">
              <a:spAutoFit/>
            </a:bodyPr>
            <a:lstStyle/>
            <a:p>
              <a:endParaRPr lang="en-US">
                <a:highlight>
                  <a:srgbClr val="00FF00"/>
                </a:highlight>
                <a:cs typeface="Calibri"/>
              </a:endParaRPr>
            </a:p>
          </p:txBody>
        </p:sp>
        <p:sp>
          <p:nvSpPr>
            <p:cNvPr id="20" name="Rectangle 19">
              <a:extLst>
                <a:ext uri="{FF2B5EF4-FFF2-40B4-BE49-F238E27FC236}">
                  <a16:creationId xmlns:a16="http://schemas.microsoft.com/office/drawing/2014/main" id="{10234819-6B2C-CE23-28F9-F5C68D829CB6}"/>
                </a:ext>
              </a:extLst>
            </p:cNvPr>
            <p:cNvSpPr/>
            <p:nvPr/>
          </p:nvSpPr>
          <p:spPr>
            <a:xfrm>
              <a:off x="451826" y="4053904"/>
              <a:ext cx="867482" cy="307777"/>
            </a:xfrm>
            <a:prstGeom prst="rect">
              <a:avLst/>
            </a:prstGeom>
          </p:spPr>
          <p:txBody>
            <a:bodyPr wrap="none" anchor="t">
              <a:spAutoFit/>
            </a:bodyPr>
            <a:lstStyle/>
            <a:p>
              <a:r>
                <a:rPr lang="en-AU" sz="1400" b="1">
                  <a:cs typeface="Helvetica"/>
                </a:rPr>
                <a:t>Website</a:t>
              </a:r>
            </a:p>
          </p:txBody>
        </p:sp>
        <p:sp>
          <p:nvSpPr>
            <p:cNvPr id="21" name="Rectangle 20">
              <a:extLst>
                <a:ext uri="{FF2B5EF4-FFF2-40B4-BE49-F238E27FC236}">
                  <a16:creationId xmlns:a16="http://schemas.microsoft.com/office/drawing/2014/main" id="{A0B71A56-EA07-698D-296D-AD780F6CB510}"/>
                </a:ext>
              </a:extLst>
            </p:cNvPr>
            <p:cNvSpPr/>
            <p:nvPr/>
          </p:nvSpPr>
          <p:spPr>
            <a:xfrm>
              <a:off x="454350" y="4294925"/>
              <a:ext cx="2505879" cy="369332"/>
            </a:xfrm>
            <a:prstGeom prst="rect">
              <a:avLst/>
            </a:prstGeom>
          </p:spPr>
          <p:txBody>
            <a:bodyPr wrap="none" anchor="t">
              <a:spAutoFit/>
            </a:bodyPr>
            <a:lstStyle/>
            <a:p>
              <a:r>
                <a:rPr lang="en-AU" u="sng">
                  <a:cs typeface="Calibri"/>
                </a:rPr>
                <a:t>https://www.redeye.co/</a:t>
              </a:r>
            </a:p>
          </p:txBody>
        </p:sp>
      </p:grpSp>
    </p:spTree>
    <p:extLst>
      <p:ext uri="{BB962C8B-B14F-4D97-AF65-F5344CB8AC3E}">
        <p14:creationId xmlns:p14="http://schemas.microsoft.com/office/powerpoint/2010/main" val="4246568587"/>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92883-7618-2B56-1233-4A04264571B6}"/>
              </a:ext>
            </a:extLst>
          </p:cNvPr>
          <p:cNvPicPr>
            <a:picLocks noChangeAspect="1"/>
          </p:cNvPicPr>
          <p:nvPr/>
        </p:nvPicPr>
        <p:blipFill>
          <a:blip r:embed="rId2">
            <a:alphaModFix/>
          </a:blip>
          <a:stretch>
            <a:fillRect/>
          </a:stretch>
        </p:blipFill>
        <p:spPr>
          <a:xfrm>
            <a:off x="2725542" y="0"/>
            <a:ext cx="9448800" cy="6858000"/>
          </a:xfrm>
          <a:prstGeom prst="rect">
            <a:avLst/>
          </a:prstGeom>
        </p:spPr>
      </p:pic>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THE CHALLENGE:</a:t>
            </a:r>
            <a:br>
              <a:rPr lang="en-US" sz="2000"/>
            </a:br>
            <a:br>
              <a:rPr lang="en-US" sz="1000"/>
            </a:br>
            <a:r>
              <a:rPr lang="en-US" sz="4000"/>
              <a:t>Managing Legacy Engineering Information</a:t>
            </a:r>
            <a:br>
              <a:rPr lang="en-US" sz="4000"/>
            </a:br>
            <a:endParaRPr lang="en-US" sz="2000"/>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p:txBody>
          <a:bodyPr>
            <a:normAutofit fontScale="92500" lnSpcReduction="20000"/>
          </a:bodyPr>
          <a:lstStyle/>
          <a:p>
            <a:pPr rtl="0" fontAlgn="base">
              <a:lnSpc>
                <a:spcPct val="100000"/>
              </a:lnSpc>
              <a:spcBef>
                <a:spcPts val="600"/>
              </a:spcBef>
              <a:spcAft>
                <a:spcPts val="600"/>
              </a:spcAft>
            </a:pPr>
            <a:r>
              <a:rPr lang="en-US" sz="2400" b="0" i="0">
                <a:solidFill>
                  <a:srgbClr val="000000"/>
                </a:solidFill>
                <a:effectLst/>
                <a:latin typeface="+mj-lt"/>
              </a:rPr>
              <a:t>District Energy operations and maintenance relies on engineering information – drawings, controlled documents, 3D models – and the processes that manage and maintain them.</a:t>
            </a:r>
          </a:p>
          <a:p>
            <a:pPr rtl="0" fontAlgn="base">
              <a:lnSpc>
                <a:spcPct val="100000"/>
              </a:lnSpc>
              <a:spcBef>
                <a:spcPts val="600"/>
              </a:spcBef>
              <a:spcAft>
                <a:spcPts val="600"/>
              </a:spcAft>
            </a:pPr>
            <a:r>
              <a:rPr lang="en-US" sz="2400" b="0" i="0">
                <a:solidFill>
                  <a:srgbClr val="000000"/>
                </a:solidFill>
                <a:effectLst/>
                <a:latin typeface="+mj-lt"/>
              </a:rPr>
              <a:t>Traditionally, these have been managed manually:</a:t>
            </a:r>
          </a:p>
          <a:p>
            <a:pPr lvl="1" fontAlgn="base">
              <a:lnSpc>
                <a:spcPct val="100000"/>
              </a:lnSpc>
              <a:spcBef>
                <a:spcPts val="600"/>
              </a:spcBef>
              <a:spcAft>
                <a:spcPts val="600"/>
              </a:spcAft>
            </a:pPr>
            <a:r>
              <a:rPr lang="en-US" sz="2000" b="0" i="0">
                <a:solidFill>
                  <a:srgbClr val="000000"/>
                </a:solidFill>
                <a:effectLst/>
                <a:latin typeface="+mj-lt"/>
              </a:rPr>
              <a:t>Reliance on experienced staff</a:t>
            </a:r>
          </a:p>
          <a:p>
            <a:pPr lvl="1" fontAlgn="base">
              <a:lnSpc>
                <a:spcPct val="100000"/>
              </a:lnSpc>
              <a:spcBef>
                <a:spcPts val="600"/>
              </a:spcBef>
              <a:spcAft>
                <a:spcPts val="600"/>
              </a:spcAft>
            </a:pPr>
            <a:r>
              <a:rPr lang="en-US" sz="2000">
                <a:solidFill>
                  <a:srgbClr val="000000"/>
                </a:solidFill>
                <a:latin typeface="+mj-lt"/>
              </a:rPr>
              <a:t>Silos of information</a:t>
            </a:r>
          </a:p>
          <a:p>
            <a:pPr lvl="1" fontAlgn="base">
              <a:lnSpc>
                <a:spcPct val="100000"/>
              </a:lnSpc>
              <a:spcBef>
                <a:spcPts val="600"/>
              </a:spcBef>
              <a:spcAft>
                <a:spcPts val="600"/>
              </a:spcAft>
            </a:pPr>
            <a:r>
              <a:rPr lang="en-US" sz="2000" b="0" i="0">
                <a:solidFill>
                  <a:srgbClr val="000000"/>
                </a:solidFill>
                <a:effectLst/>
                <a:latin typeface="+mj-lt"/>
              </a:rPr>
              <a:t>Changes communicated in-person</a:t>
            </a:r>
          </a:p>
        </p:txBody>
      </p:sp>
      <p:sp>
        <p:nvSpPr>
          <p:cNvPr id="4" name="Content Placeholder 3">
            <a:extLst>
              <a:ext uri="{FF2B5EF4-FFF2-40B4-BE49-F238E27FC236}">
                <a16:creationId xmlns:a16="http://schemas.microsoft.com/office/drawing/2014/main" id="{6790BFB8-DDA8-4D4C-A38F-E35EB166AFEA}"/>
              </a:ext>
            </a:extLst>
          </p:cNvPr>
          <p:cNvSpPr>
            <a:spLocks noGrp="1"/>
          </p:cNvSpPr>
          <p:nvPr>
            <p:ph sz="half" idx="2"/>
          </p:nvPr>
        </p:nvSpPr>
        <p:spPr/>
        <p:txBody>
          <a:bodyPr lIns="0" tIns="0" rIns="0" bIns="0" anchor="t">
            <a:normAutofit fontScale="92500" lnSpcReduction="20000"/>
          </a:bodyPr>
          <a:lstStyle/>
          <a:p>
            <a:pPr rtl="0" fontAlgn="base">
              <a:lnSpc>
                <a:spcPct val="100000"/>
              </a:lnSpc>
              <a:spcAft>
                <a:spcPts val="1200"/>
              </a:spcAft>
            </a:pPr>
            <a:r>
              <a:rPr lang="en-US" sz="2400" b="0" i="0">
                <a:solidFill>
                  <a:srgbClr val="000000"/>
                </a:solidFill>
                <a:effectLst/>
                <a:latin typeface="+mj-lt"/>
              </a:rPr>
              <a:t>Modern conditions are changing this dynamic:</a:t>
            </a:r>
          </a:p>
          <a:p>
            <a:pPr lvl="1" fontAlgn="base">
              <a:lnSpc>
                <a:spcPct val="100000"/>
              </a:lnSpc>
              <a:spcAft>
                <a:spcPts val="1200"/>
              </a:spcAft>
            </a:pPr>
            <a:r>
              <a:rPr lang="en-US" sz="2000" b="1">
                <a:solidFill>
                  <a:srgbClr val="000000"/>
                </a:solidFill>
                <a:latin typeface="+mj-lt"/>
              </a:rPr>
              <a:t>Knowledge Transfer</a:t>
            </a:r>
            <a:r>
              <a:rPr lang="en-US" sz="2000">
                <a:solidFill>
                  <a:srgbClr val="000000"/>
                </a:solidFill>
                <a:latin typeface="+mj-lt"/>
              </a:rPr>
              <a:t>: experienced staff are leaving, and taking knowledge of accurate engineering information with them</a:t>
            </a:r>
            <a:endParaRPr lang="en-US" sz="2000">
              <a:latin typeface="+mj-lt"/>
            </a:endParaRPr>
          </a:p>
          <a:p>
            <a:pPr lvl="1" fontAlgn="base">
              <a:lnSpc>
                <a:spcPct val="100000"/>
              </a:lnSpc>
              <a:spcAft>
                <a:spcPts val="1200"/>
              </a:spcAft>
            </a:pPr>
            <a:r>
              <a:rPr lang="en-US" sz="2000" b="1" i="0">
                <a:solidFill>
                  <a:srgbClr val="000000"/>
                </a:solidFill>
                <a:effectLst/>
                <a:latin typeface="+mj-lt"/>
              </a:rPr>
              <a:t>Security</a:t>
            </a:r>
            <a:r>
              <a:rPr lang="en-US" sz="2000" b="0" i="0">
                <a:solidFill>
                  <a:srgbClr val="000000"/>
                </a:solidFill>
                <a:effectLst/>
                <a:latin typeface="+mj-lt"/>
              </a:rPr>
              <a:t>: engineering information is a critical security risk, that is often as risk of exploitation </a:t>
            </a:r>
            <a:r>
              <a:rPr lang="en-US" sz="2000" err="1">
                <a:solidFill>
                  <a:srgbClr val="000000"/>
                </a:solidFill>
                <a:latin typeface="+mj-lt"/>
              </a:rPr>
              <a:t>ie</a:t>
            </a:r>
            <a:r>
              <a:rPr lang="en-US" sz="2000">
                <a:solidFill>
                  <a:srgbClr val="000000"/>
                </a:solidFill>
                <a:latin typeface="+mj-lt"/>
              </a:rPr>
              <a:t>: how</a:t>
            </a:r>
            <a:r>
              <a:rPr lang="en-US" sz="2000" b="0" i="0">
                <a:solidFill>
                  <a:srgbClr val="000000"/>
                </a:solidFill>
                <a:effectLst/>
                <a:latin typeface="+mj-lt"/>
              </a:rPr>
              <a:t> secure is an emailed drawing?</a:t>
            </a:r>
          </a:p>
          <a:p>
            <a:pPr lvl="1" fontAlgn="base">
              <a:lnSpc>
                <a:spcPct val="100000"/>
              </a:lnSpc>
              <a:spcAft>
                <a:spcPts val="1200"/>
              </a:spcAft>
            </a:pPr>
            <a:r>
              <a:rPr lang="en-US" sz="2000" b="1">
                <a:solidFill>
                  <a:srgbClr val="000000"/>
                </a:solidFill>
                <a:latin typeface="+mj-lt"/>
              </a:rPr>
              <a:t>Access</a:t>
            </a:r>
            <a:r>
              <a:rPr lang="en-US" sz="2000">
                <a:solidFill>
                  <a:srgbClr val="000000"/>
                </a:solidFill>
                <a:latin typeface="+mj-lt"/>
              </a:rPr>
              <a:t>: </a:t>
            </a:r>
            <a:r>
              <a:rPr lang="en-US" sz="2000" b="0" i="0">
                <a:solidFill>
                  <a:srgbClr val="000000"/>
                </a:solidFill>
                <a:effectLst/>
                <a:latin typeface="+mj-lt"/>
              </a:rPr>
              <a:t>as campuses digitize, it’s imperative that this information be made available</a:t>
            </a:r>
            <a:r>
              <a:rPr lang="en-US" sz="2000">
                <a:solidFill>
                  <a:srgbClr val="000000"/>
                </a:solidFill>
                <a:latin typeface="+mj-lt"/>
              </a:rPr>
              <a:t> to all stakeholders, both </a:t>
            </a:r>
            <a:r>
              <a:rPr lang="en-US" sz="2000" err="1">
                <a:solidFill>
                  <a:srgbClr val="000000"/>
                </a:solidFill>
                <a:latin typeface="+mj-lt"/>
              </a:rPr>
              <a:t>internatl</a:t>
            </a:r>
            <a:r>
              <a:rPr lang="en-US" sz="2000">
                <a:solidFill>
                  <a:srgbClr val="000000"/>
                </a:solidFill>
                <a:latin typeface="+mj-lt"/>
              </a:rPr>
              <a:t> and external</a:t>
            </a:r>
          </a:p>
          <a:p>
            <a:endParaRPr lang="en-US" sz="2400"/>
          </a:p>
        </p:txBody>
      </p:sp>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Tree>
    <p:extLst>
      <p:ext uri="{BB962C8B-B14F-4D97-AF65-F5344CB8AC3E}">
        <p14:creationId xmlns:p14="http://schemas.microsoft.com/office/powerpoint/2010/main" val="121800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8867DC-589C-E2B7-A546-ECB39CBED2A8}"/>
              </a:ext>
            </a:extLst>
          </p:cNvPr>
          <p:cNvPicPr>
            <a:picLocks noChangeAspect="1"/>
          </p:cNvPicPr>
          <p:nvPr/>
        </p:nvPicPr>
        <p:blipFill>
          <a:blip r:embed="rId2">
            <a:alphaModFix/>
          </a:blip>
          <a:stretch>
            <a:fillRect/>
          </a:stretch>
        </p:blipFill>
        <p:spPr>
          <a:xfrm>
            <a:off x="2725542" y="0"/>
            <a:ext cx="9448800" cy="6858000"/>
          </a:xfrm>
          <a:prstGeom prst="rect">
            <a:avLst/>
          </a:prstGeom>
        </p:spPr>
      </p:pic>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THE CHALLENGE:</a:t>
            </a:r>
            <a:br>
              <a:rPr lang="en-US" sz="2000"/>
            </a:br>
            <a:br>
              <a:rPr lang="en-US" sz="1000"/>
            </a:br>
            <a:r>
              <a:rPr lang="en-US" sz="4000"/>
              <a:t>What To Focus On? Where To Start?</a:t>
            </a:r>
            <a:br>
              <a:rPr lang="en-US" sz="4000"/>
            </a:br>
            <a:endParaRPr lang="en-US" sz="2000"/>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10577615" cy="4351338"/>
          </a:xfrm>
        </p:spPr>
        <p:txBody>
          <a:bodyPr>
            <a:normAutofit/>
          </a:bodyPr>
          <a:lstStyle/>
          <a:p>
            <a:pPr rtl="0" fontAlgn="base">
              <a:lnSpc>
                <a:spcPct val="100000"/>
              </a:lnSpc>
              <a:spcAft>
                <a:spcPts val="1200"/>
              </a:spcAft>
            </a:pPr>
            <a:r>
              <a:rPr lang="en-US" sz="2400" b="0" i="0" err="1">
                <a:solidFill>
                  <a:srgbClr val="000000"/>
                </a:solidFill>
                <a:effectLst/>
                <a:latin typeface="+mj-lt"/>
              </a:rPr>
              <a:t>RedEye</a:t>
            </a:r>
            <a:r>
              <a:rPr lang="en-US" sz="2400" b="0" i="0">
                <a:solidFill>
                  <a:srgbClr val="000000"/>
                </a:solidFill>
                <a:effectLst/>
                <a:latin typeface="+mj-lt"/>
              </a:rPr>
              <a:t> works closely with many asset-owning organizations, and has observed that the biggest challenge with engineering information management is </a:t>
            </a:r>
            <a:r>
              <a:rPr lang="en-US" sz="2400">
                <a:solidFill>
                  <a:srgbClr val="000000"/>
                </a:solidFill>
                <a:latin typeface="+mj-lt"/>
              </a:rPr>
              <a:t>‘getting started’:</a:t>
            </a:r>
          </a:p>
          <a:p>
            <a:pPr lvl="1" fontAlgn="base">
              <a:lnSpc>
                <a:spcPct val="100000"/>
              </a:lnSpc>
              <a:spcAft>
                <a:spcPts val="1200"/>
              </a:spcAft>
            </a:pPr>
            <a:r>
              <a:rPr lang="en-US" sz="2000">
                <a:latin typeface="+mj-lt"/>
              </a:rPr>
              <a:t>Some campuses are focusing on BIM</a:t>
            </a:r>
            <a:br>
              <a:rPr lang="en-US" sz="2000">
                <a:latin typeface="+mj-lt"/>
              </a:rPr>
            </a:br>
            <a:r>
              <a:rPr lang="en-US" sz="1800" i="1">
                <a:latin typeface="+mj-lt"/>
              </a:rPr>
              <a:t>(without having accurate foundational information)</a:t>
            </a:r>
          </a:p>
          <a:p>
            <a:pPr lvl="1" fontAlgn="base">
              <a:lnSpc>
                <a:spcPct val="100000"/>
              </a:lnSpc>
              <a:spcAft>
                <a:spcPts val="1200"/>
              </a:spcAft>
            </a:pPr>
            <a:r>
              <a:rPr lang="en-US" sz="2000">
                <a:latin typeface="+mj-lt"/>
              </a:rPr>
              <a:t>Some just want clean records</a:t>
            </a:r>
            <a:br>
              <a:rPr lang="en-US" sz="1800">
                <a:latin typeface="+mj-lt"/>
              </a:rPr>
            </a:br>
            <a:r>
              <a:rPr lang="en-US" sz="1800" i="1">
                <a:latin typeface="+mj-lt"/>
              </a:rPr>
              <a:t>(without the processes to keep it clean)</a:t>
            </a:r>
          </a:p>
          <a:p>
            <a:pPr lvl="1" fontAlgn="base">
              <a:lnSpc>
                <a:spcPct val="100000"/>
              </a:lnSpc>
              <a:spcAft>
                <a:spcPts val="1200"/>
              </a:spcAft>
            </a:pPr>
            <a:r>
              <a:rPr lang="en-US" sz="2000">
                <a:latin typeface="+mj-lt"/>
              </a:rPr>
              <a:t>Others are happy with the status quo</a:t>
            </a:r>
            <a:br>
              <a:rPr lang="en-US" sz="2000">
                <a:latin typeface="+mj-lt"/>
              </a:rPr>
            </a:br>
            <a:r>
              <a:rPr lang="en-US" sz="1800" i="1">
                <a:latin typeface="+mj-lt"/>
              </a:rPr>
              <a:t>(without appreciating the risk and cost to their business)</a:t>
            </a:r>
          </a:p>
          <a:p>
            <a:pPr lvl="1" fontAlgn="base">
              <a:lnSpc>
                <a:spcPct val="100000"/>
              </a:lnSpc>
              <a:spcAft>
                <a:spcPts val="1200"/>
              </a:spcAft>
            </a:pPr>
            <a:endParaRPr lang="en-US" sz="2000">
              <a:latin typeface="+mj-lt"/>
            </a:endParaRPr>
          </a:p>
        </p:txBody>
      </p:sp>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Tree>
    <p:extLst>
      <p:ext uri="{BB962C8B-B14F-4D97-AF65-F5344CB8AC3E}">
        <p14:creationId xmlns:p14="http://schemas.microsoft.com/office/powerpoint/2010/main" val="173702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3EE605-12FD-7D87-DFD1-F8A9A30C05B4}"/>
              </a:ext>
            </a:extLst>
          </p:cNvPr>
          <p:cNvPicPr>
            <a:picLocks noChangeAspect="1"/>
          </p:cNvPicPr>
          <p:nvPr/>
        </p:nvPicPr>
        <p:blipFill>
          <a:blip r:embed="rId2">
            <a:alphaModFix/>
          </a:blip>
          <a:stretch>
            <a:fillRect/>
          </a:stretch>
        </p:blipFill>
        <p:spPr>
          <a:xfrm>
            <a:off x="2725542" y="0"/>
            <a:ext cx="9448800" cy="6858000"/>
          </a:xfrm>
          <a:prstGeom prst="rect">
            <a:avLst/>
          </a:prstGeom>
        </p:spPr>
      </p:pic>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CONSIDER A TYPICAL DISTRICT ENERGY PROVIDER:</a:t>
            </a:r>
            <a:br>
              <a:rPr lang="en-US" sz="2000"/>
            </a:br>
            <a:br>
              <a:rPr lang="en-US" sz="1000"/>
            </a:br>
            <a:r>
              <a:rPr lang="en-US" sz="4000"/>
              <a:t>Thermal Energy Corporation (TECO)</a:t>
            </a:r>
            <a:br>
              <a:rPr lang="en-US" sz="4000"/>
            </a:br>
            <a:endParaRPr lang="en-US" sz="2000"/>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4"/>
            <a:ext cx="6495380" cy="4676115"/>
          </a:xfrm>
        </p:spPr>
        <p:txBody>
          <a:bodyPr>
            <a:normAutofit fontScale="85000" lnSpcReduction="10000"/>
          </a:bodyPr>
          <a:lstStyle/>
          <a:p>
            <a:pPr algn="just">
              <a:lnSpc>
                <a:spcPct val="120000"/>
              </a:lnSpc>
              <a:spcAft>
                <a:spcPts val="800"/>
              </a:spcAft>
            </a:pPr>
            <a:r>
              <a:rPr lang="en-US" sz="1600">
                <a:solidFill>
                  <a:srgbClr val="000000"/>
                </a:solidFill>
                <a:latin typeface="+mj-lt"/>
              </a:rPr>
              <a:t>TECO is the sole provider of chilling, heating and emergency power services for the Texas Medical Center (TMC) in Houston.</a:t>
            </a:r>
          </a:p>
          <a:p>
            <a:pPr rtl="0" fontAlgn="base">
              <a:lnSpc>
                <a:spcPct val="120000"/>
              </a:lnSpc>
              <a:spcAft>
                <a:spcPts val="1200"/>
              </a:spcAft>
            </a:pPr>
            <a:r>
              <a:rPr lang="en-US" sz="1600">
                <a:solidFill>
                  <a:srgbClr val="000000"/>
                </a:solidFill>
                <a:latin typeface="+mj-lt"/>
              </a:rPr>
              <a:t>Like any modern District Energy organization, TECO are experiencing many challenges:</a:t>
            </a:r>
          </a:p>
          <a:p>
            <a:pPr lvl="1" fontAlgn="base">
              <a:lnSpc>
                <a:spcPct val="120000"/>
              </a:lnSpc>
              <a:spcAft>
                <a:spcPts val="1200"/>
              </a:spcAft>
            </a:pPr>
            <a:r>
              <a:rPr lang="en-US" sz="1400">
                <a:solidFill>
                  <a:srgbClr val="000000"/>
                </a:solidFill>
                <a:latin typeface="+mj-lt"/>
              </a:rPr>
              <a:t>Multiple contractors managing different projects and activities</a:t>
            </a:r>
          </a:p>
          <a:p>
            <a:pPr lvl="1" fontAlgn="base">
              <a:lnSpc>
                <a:spcPct val="120000"/>
              </a:lnSpc>
              <a:spcAft>
                <a:spcPts val="1200"/>
              </a:spcAft>
            </a:pPr>
            <a:r>
              <a:rPr lang="en-US" sz="1400">
                <a:solidFill>
                  <a:srgbClr val="000000"/>
                </a:solidFill>
                <a:latin typeface="+mj-lt"/>
              </a:rPr>
              <a:t>Staffing constraints</a:t>
            </a:r>
          </a:p>
          <a:p>
            <a:pPr lvl="1" fontAlgn="base">
              <a:lnSpc>
                <a:spcPct val="120000"/>
              </a:lnSpc>
              <a:spcAft>
                <a:spcPts val="1200"/>
              </a:spcAft>
            </a:pPr>
            <a:r>
              <a:rPr lang="en-US" sz="1400">
                <a:solidFill>
                  <a:srgbClr val="000000"/>
                </a:solidFill>
                <a:latin typeface="+mj-lt"/>
              </a:rPr>
              <a:t>COVID policies preventing information sharing</a:t>
            </a:r>
          </a:p>
          <a:p>
            <a:pPr lvl="1" fontAlgn="base">
              <a:lnSpc>
                <a:spcPct val="120000"/>
              </a:lnSpc>
              <a:spcAft>
                <a:spcPts val="1200"/>
              </a:spcAft>
            </a:pPr>
            <a:r>
              <a:rPr lang="en-US" sz="1400">
                <a:solidFill>
                  <a:srgbClr val="000000"/>
                </a:solidFill>
                <a:latin typeface="+mj-lt"/>
              </a:rPr>
              <a:t>Risks and opportunities from digitization</a:t>
            </a:r>
          </a:p>
          <a:p>
            <a:pPr fontAlgn="base">
              <a:lnSpc>
                <a:spcPct val="120000"/>
              </a:lnSpc>
              <a:spcAft>
                <a:spcPts val="1200"/>
              </a:spcAft>
            </a:pPr>
            <a:r>
              <a:rPr lang="en-US" sz="1600">
                <a:solidFill>
                  <a:srgbClr val="000000"/>
                </a:solidFill>
                <a:latin typeface="+mj-lt"/>
              </a:rPr>
              <a:t>As a critical infrastructure operator, they have tens of thousands of files of engineering information on file – engineering drawings, controlled documents, and manuals.</a:t>
            </a:r>
          </a:p>
          <a:p>
            <a:pPr fontAlgn="base">
              <a:lnSpc>
                <a:spcPct val="120000"/>
              </a:lnSpc>
              <a:spcAft>
                <a:spcPts val="1200"/>
              </a:spcAft>
            </a:pPr>
            <a:r>
              <a:rPr lang="en-US" sz="1600">
                <a:solidFill>
                  <a:srgbClr val="000000"/>
                </a:solidFill>
                <a:latin typeface="+mj-lt"/>
              </a:rPr>
              <a:t>Should it be required, any one of these pieces of information could be critical to continued operation of their infrastructure, and the ongoing supply to TMC.</a:t>
            </a:r>
            <a:endParaRPr lang="en-AU" sz="1600">
              <a:solidFill>
                <a:srgbClr val="000000"/>
              </a:solidFill>
              <a:latin typeface="+mj-lt"/>
            </a:endParaRPr>
          </a:p>
        </p:txBody>
      </p:sp>
      <p:pic>
        <p:nvPicPr>
          <p:cNvPr id="7" name="Picture 2" descr="About">
            <a:extLst>
              <a:ext uri="{FF2B5EF4-FFF2-40B4-BE49-F238E27FC236}">
                <a16:creationId xmlns:a16="http://schemas.microsoft.com/office/drawing/2014/main" id="{5EA98573-1059-5D57-B938-F0909C27B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675" y="24249"/>
            <a:ext cx="766465" cy="766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with low confidence">
            <a:extLst>
              <a:ext uri="{FF2B5EF4-FFF2-40B4-BE49-F238E27FC236}">
                <a16:creationId xmlns:a16="http://schemas.microsoft.com/office/drawing/2014/main" id="{0776058C-8D13-8AA3-FEB6-FDA55CDF4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2360" y="250467"/>
            <a:ext cx="766465" cy="768096"/>
          </a:xfrm>
          <a:prstGeom prst="rect">
            <a:avLst/>
          </a:prstGeom>
        </p:spPr>
      </p:pic>
      <p:pic>
        <p:nvPicPr>
          <p:cNvPr id="1028" name="Picture 4" descr="5 Must Do Things Near the Texas Medical Center | 365 Houston">
            <a:extLst>
              <a:ext uri="{FF2B5EF4-FFF2-40B4-BE49-F238E27FC236}">
                <a16:creationId xmlns:a16="http://schemas.microsoft.com/office/drawing/2014/main" id="{3F3F93EC-B3CF-A2F7-794C-231A6C1A2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875" y="2377681"/>
            <a:ext cx="3595664" cy="2102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DC5693-BBE2-B2D3-6A47-98AEE298A067}"/>
              </a:ext>
            </a:extLst>
          </p:cNvPr>
          <p:cNvSpPr txBox="1"/>
          <p:nvPr/>
        </p:nvSpPr>
        <p:spPr>
          <a:xfrm>
            <a:off x="7601875" y="4480318"/>
            <a:ext cx="3595664" cy="461665"/>
          </a:xfrm>
          <a:prstGeom prst="rect">
            <a:avLst/>
          </a:prstGeom>
          <a:noFill/>
        </p:spPr>
        <p:txBody>
          <a:bodyPr wrap="square" rtlCol="0">
            <a:spAutoFit/>
          </a:bodyPr>
          <a:lstStyle/>
          <a:p>
            <a:r>
              <a:rPr lang="en-AU" sz="1200"/>
              <a:t>Texas Medical Center, the largest medical facility in the world</a:t>
            </a:r>
          </a:p>
        </p:txBody>
      </p:sp>
    </p:spTree>
    <p:extLst>
      <p:ext uri="{BB962C8B-B14F-4D97-AF65-F5344CB8AC3E}">
        <p14:creationId xmlns:p14="http://schemas.microsoft.com/office/powerpoint/2010/main" val="64335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77D924-B142-3982-E0FF-E50785CCAE32}"/>
              </a:ext>
            </a:extLst>
          </p:cNvPr>
          <p:cNvPicPr>
            <a:picLocks noChangeAspect="1"/>
          </p:cNvPicPr>
          <p:nvPr/>
        </p:nvPicPr>
        <p:blipFill>
          <a:blip r:embed="rId2">
            <a:alphaModFix/>
          </a:blip>
          <a:stretch>
            <a:fillRect/>
          </a:stretch>
        </p:blipFill>
        <p:spPr>
          <a:xfrm>
            <a:off x="2725542" y="0"/>
            <a:ext cx="9448800" cy="6858000"/>
          </a:xfrm>
          <a:prstGeom prst="rect">
            <a:avLst/>
          </a:prstGeom>
        </p:spPr>
      </p:pic>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pPr marL="180975" indent="-180975">
              <a:spcBef>
                <a:spcPts val="1200"/>
              </a:spcBef>
              <a:spcAft>
                <a:spcPts val="1200"/>
              </a:spcAft>
            </a:pPr>
            <a:r>
              <a:rPr lang="en-US" sz="2000"/>
              <a:t>ESTABLISHING A PATH FORWARD:</a:t>
            </a:r>
            <a:br>
              <a:rPr lang="en-US" sz="2000"/>
            </a:br>
            <a:br>
              <a:rPr lang="en-US" sz="1000"/>
            </a:br>
            <a:r>
              <a:rPr lang="en-US" sz="4000"/>
              <a:t>The Engineering Information Maturity Model</a:t>
            </a:r>
            <a:br>
              <a:rPr lang="en-US" sz="4000"/>
            </a:br>
            <a:endParaRPr lang="en-US" sz="2000"/>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6358221" cy="4351338"/>
          </a:xfrm>
        </p:spPr>
        <p:txBody>
          <a:bodyPr>
            <a:normAutofit fontScale="85000" lnSpcReduction="10000"/>
          </a:bodyPr>
          <a:lstStyle/>
          <a:p>
            <a:pPr rtl="0" fontAlgn="base">
              <a:lnSpc>
                <a:spcPct val="100000"/>
              </a:lnSpc>
              <a:spcAft>
                <a:spcPts val="1200"/>
              </a:spcAft>
            </a:pPr>
            <a:r>
              <a:rPr lang="en-US" sz="2400" b="0" i="0">
                <a:solidFill>
                  <a:srgbClr val="000000"/>
                </a:solidFill>
                <a:effectLst/>
                <a:latin typeface="+mj-lt"/>
              </a:rPr>
              <a:t>After observing the same challenges across many of our partners, RedEye embarked on a project to </a:t>
            </a:r>
            <a:r>
              <a:rPr lang="en-US" sz="2500">
                <a:solidFill>
                  <a:srgbClr val="000000"/>
                </a:solidFill>
                <a:latin typeface="+mj-lt"/>
              </a:rPr>
              <a:t>standardize how districts could not only ascertain the current state of their engineering information, but also establish a path forward.</a:t>
            </a:r>
          </a:p>
          <a:p>
            <a:pPr fontAlgn="base">
              <a:lnSpc>
                <a:spcPct val="100000"/>
              </a:lnSpc>
              <a:spcAft>
                <a:spcPts val="1200"/>
              </a:spcAft>
            </a:pPr>
            <a:r>
              <a:rPr lang="en-US" sz="2500">
                <a:solidFill>
                  <a:srgbClr val="000000"/>
                </a:solidFill>
                <a:latin typeface="+mj-lt"/>
              </a:rPr>
              <a:t>The result was the Engineering </a:t>
            </a:r>
            <a:r>
              <a:rPr lang="en-US" sz="2400">
                <a:solidFill>
                  <a:srgbClr val="000000"/>
                </a:solidFill>
                <a:latin typeface="+mj-lt"/>
              </a:rPr>
              <a:t>Information Maturity Model, designed specifically to support organizations with this overlooked aspect of their Smart Cities journey:</a:t>
            </a:r>
          </a:p>
          <a:p>
            <a:pPr marL="914400" lvl="1" indent="-457200" fontAlgn="base">
              <a:lnSpc>
                <a:spcPct val="100000"/>
              </a:lnSpc>
              <a:spcAft>
                <a:spcPts val="1200"/>
              </a:spcAft>
              <a:buFont typeface="+mj-lt"/>
              <a:buAutoNum type="alphaUcPeriod"/>
            </a:pPr>
            <a:r>
              <a:rPr lang="en-US" sz="2000">
                <a:solidFill>
                  <a:srgbClr val="000000"/>
                </a:solidFill>
                <a:latin typeface="+mj-lt"/>
              </a:rPr>
              <a:t>Assessing the current state of engineering information, </a:t>
            </a:r>
          </a:p>
          <a:p>
            <a:pPr marL="914400" lvl="1" indent="-457200" fontAlgn="base">
              <a:lnSpc>
                <a:spcPct val="100000"/>
              </a:lnSpc>
              <a:spcAft>
                <a:spcPts val="1200"/>
              </a:spcAft>
              <a:buFont typeface="+mj-lt"/>
              <a:buAutoNum type="alphaUcPeriod"/>
            </a:pPr>
            <a:r>
              <a:rPr lang="en-US" sz="2000">
                <a:solidFill>
                  <a:srgbClr val="000000"/>
                </a:solidFill>
                <a:latin typeface="+mj-lt"/>
              </a:rPr>
              <a:t>Quantifying operational risk, and</a:t>
            </a:r>
          </a:p>
          <a:p>
            <a:pPr marL="914400" lvl="1" indent="-457200" fontAlgn="base">
              <a:lnSpc>
                <a:spcPct val="100000"/>
              </a:lnSpc>
              <a:spcAft>
                <a:spcPts val="1200"/>
              </a:spcAft>
              <a:buFont typeface="+mj-lt"/>
              <a:buAutoNum type="alphaUcPeriod"/>
            </a:pPr>
            <a:r>
              <a:rPr lang="en-US" sz="2000">
                <a:solidFill>
                  <a:srgbClr val="000000"/>
                </a:solidFill>
                <a:latin typeface="+mj-lt"/>
              </a:rPr>
              <a:t>Producing a tailored roadmap to improvement. </a:t>
            </a:r>
          </a:p>
          <a:p>
            <a:pPr rtl="0" fontAlgn="base">
              <a:lnSpc>
                <a:spcPct val="100000"/>
              </a:lnSpc>
              <a:spcAft>
                <a:spcPts val="1200"/>
              </a:spcAft>
            </a:pPr>
            <a:endParaRPr lang="en-US" sz="2400" b="0" i="0">
              <a:solidFill>
                <a:srgbClr val="000000"/>
              </a:solidFill>
              <a:effectLst/>
              <a:latin typeface="+mj-lt"/>
            </a:endParaRPr>
          </a:p>
          <a:p>
            <a:pPr marL="914400" lvl="1" indent="-457200" fontAlgn="base">
              <a:lnSpc>
                <a:spcPct val="100000"/>
              </a:lnSpc>
              <a:spcAft>
                <a:spcPts val="1200"/>
              </a:spcAft>
              <a:buFont typeface="+mj-lt"/>
              <a:buAutoNum type="alphaUcPeriod"/>
            </a:pPr>
            <a:endParaRPr lang="en-US" sz="1600">
              <a:latin typeface="+mj-lt"/>
            </a:endParaRPr>
          </a:p>
        </p:txBody>
      </p:sp>
      <p:pic>
        <p:nvPicPr>
          <p:cNvPr id="5" name="Picture 4" descr="Logo&#10;&#10;Description automatically generated with low confidence">
            <a:extLst>
              <a:ext uri="{FF2B5EF4-FFF2-40B4-BE49-F238E27FC236}">
                <a16:creationId xmlns:a16="http://schemas.microsoft.com/office/drawing/2014/main" id="{1C62A097-323B-4AB7-8B2F-E2CCC6867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graphicFrame>
        <p:nvGraphicFramePr>
          <p:cNvPr id="9" name="Diagram 8">
            <a:extLst>
              <a:ext uri="{FF2B5EF4-FFF2-40B4-BE49-F238E27FC236}">
                <a16:creationId xmlns:a16="http://schemas.microsoft.com/office/drawing/2014/main" id="{A0204F26-8248-8FFB-B530-D50583BBFABA}"/>
              </a:ext>
            </a:extLst>
          </p:cNvPr>
          <p:cNvGraphicFramePr/>
          <p:nvPr>
            <p:extLst>
              <p:ext uri="{D42A27DB-BD31-4B8C-83A1-F6EECF244321}">
                <p14:modId xmlns:p14="http://schemas.microsoft.com/office/powerpoint/2010/main" val="858574926"/>
              </p:ext>
            </p:extLst>
          </p:nvPr>
        </p:nvGraphicFramePr>
        <p:xfrm>
          <a:off x="6946528" y="1721922"/>
          <a:ext cx="5046223" cy="4124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775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BBA593-B6D9-4C1B-9CB6-9BCDC9BC6F09}"/>
              </a:ext>
            </a:extLst>
          </p:cNvPr>
          <p:cNvGrpSpPr/>
          <p:nvPr/>
        </p:nvGrpSpPr>
        <p:grpSpPr bwMode="ltGray">
          <a:xfrm>
            <a:off x="1004263" y="1765433"/>
            <a:ext cx="3123849" cy="4846320"/>
            <a:chOff x="2051720" y="1880828"/>
            <a:chExt cx="2964989" cy="4500920"/>
          </a:xfrm>
        </p:grpSpPr>
        <p:sp>
          <p:nvSpPr>
            <p:cNvPr id="6" name="Freeform 28">
              <a:extLst>
                <a:ext uri="{FF2B5EF4-FFF2-40B4-BE49-F238E27FC236}">
                  <a16:creationId xmlns:a16="http://schemas.microsoft.com/office/drawing/2014/main" id="{5CD64E18-ADDF-4505-A360-EAB2D451C6FC}"/>
                </a:ext>
              </a:extLst>
            </p:cNvPr>
            <p:cNvSpPr/>
            <p:nvPr/>
          </p:nvSpPr>
          <p:spPr bwMode="ltGray">
            <a:xfrm>
              <a:off x="2127885" y="1880828"/>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rgbClr val="00AFD7"/>
            </a:solidFill>
            <a:ln w="76200" cap="flat" cmpd="sng" algn="ctr">
              <a:solidFill>
                <a:srgbClr val="FFFFFF">
                  <a:hueOff val="0"/>
                  <a:satOff val="0"/>
                  <a:lumOff val="0"/>
                  <a:alphaOff val="0"/>
                </a:srgbClr>
              </a:solidFill>
              <a:prstDash val="solid"/>
            </a:ln>
            <a:effectLst/>
          </p:spPr>
          <p:txBody>
            <a:bodyPr spcFirstLastPara="0" vert="horz" wrap="square" lIns="82614" tIns="82614" rIns="82614" bIns="82614" numCol="1" spcCol="1270" anchor="ctr" anchorCtr="0">
              <a:noAutofit/>
            </a:bodyPr>
            <a:lstStyle/>
            <a:p>
              <a:pPr marL="0" marR="0" lvl="0" indent="0" algn="ctr" defTabSz="2891267" eaLnBrk="1" fontAlgn="auto" latinLnBrk="0" hangingPunct="1">
                <a:lnSpc>
                  <a:spcPct val="90000"/>
                </a:lnSpc>
                <a:spcBef>
                  <a:spcPct val="0"/>
                </a:spcBef>
                <a:spcAft>
                  <a:spcPct val="35000"/>
                </a:spcAft>
                <a:buClrTx/>
                <a:buSzTx/>
                <a:buFontTx/>
                <a:buNone/>
                <a:tabLst/>
                <a:defRPr/>
              </a:pPr>
              <a:r>
                <a:rPr kumimoji="0" lang="en-US" sz="6505" b="0" i="0" u="none" strike="noStrike" kern="0" cap="none" spc="0" normalizeH="0" baseline="0" noProof="0">
                  <a:ln>
                    <a:noFill/>
                  </a:ln>
                  <a:solidFill>
                    <a:srgbClr val="FFFFFF"/>
                  </a:solidFill>
                  <a:effectLst/>
                  <a:uLnTx/>
                  <a:uFillTx/>
                  <a:latin typeface="Arial"/>
                  <a:ea typeface="+mn-ea"/>
                  <a:cs typeface="+mn-cs"/>
                </a:rPr>
                <a:t> </a:t>
              </a:r>
            </a:p>
          </p:txBody>
        </p:sp>
        <p:sp>
          <p:nvSpPr>
            <p:cNvPr id="7" name="Freeform 29">
              <a:extLst>
                <a:ext uri="{FF2B5EF4-FFF2-40B4-BE49-F238E27FC236}">
                  <a16:creationId xmlns:a16="http://schemas.microsoft.com/office/drawing/2014/main" id="{7A012000-E0B0-430B-A4A2-C154D2EBFE48}"/>
                </a:ext>
              </a:extLst>
            </p:cNvPr>
            <p:cNvSpPr/>
            <p:nvPr/>
          </p:nvSpPr>
          <p:spPr bwMode="ltGray">
            <a:xfrm>
              <a:off x="2051721" y="2788213"/>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rgbClr val="00AFD7"/>
            </a:solidFill>
            <a:ln w="76200" cap="flat" cmpd="sng" algn="ctr">
              <a:solidFill>
                <a:srgbClr val="FFFFFF">
                  <a:hueOff val="0"/>
                  <a:satOff val="0"/>
                  <a:lumOff val="0"/>
                  <a:alphaOff val="0"/>
                </a:srgbClr>
              </a:solidFill>
              <a:prstDash val="solid"/>
            </a:ln>
            <a:effectLst/>
          </p:spPr>
          <p:txBody>
            <a:bodyPr spcFirstLastPara="0" vert="horz" wrap="square" lIns="748023" tIns="82614" rIns="748023" bIns="82614" numCol="1" spcCol="1270" anchor="ctr" anchorCtr="0">
              <a:noAutofit/>
            </a:bodyPr>
            <a:lstStyle/>
            <a:p>
              <a:pPr marL="0" marR="0" lvl="0" indent="0" algn="ctr" defTabSz="2891267" eaLnBrk="1" fontAlgn="auto" latinLnBrk="0" hangingPunct="1">
                <a:lnSpc>
                  <a:spcPct val="90000"/>
                </a:lnSpc>
                <a:spcBef>
                  <a:spcPct val="0"/>
                </a:spcBef>
                <a:spcAft>
                  <a:spcPct val="35000"/>
                </a:spcAft>
                <a:buClrTx/>
                <a:buSzTx/>
                <a:buFontTx/>
                <a:buNone/>
                <a:tabLst/>
                <a:defRPr/>
              </a:pPr>
              <a:endParaRPr kumimoji="0" lang="en-US" sz="6505" b="0" i="0" u="none" strike="noStrike" kern="0" cap="none" spc="0" normalizeH="0" baseline="0" noProof="0">
                <a:ln>
                  <a:noFill/>
                </a:ln>
                <a:solidFill>
                  <a:srgbClr val="FFFFFF"/>
                </a:solidFill>
                <a:effectLst/>
                <a:uLnTx/>
                <a:uFillTx/>
                <a:latin typeface="Arial"/>
                <a:ea typeface="+mn-ea"/>
                <a:cs typeface="+mn-cs"/>
              </a:endParaRPr>
            </a:p>
          </p:txBody>
        </p:sp>
        <p:sp>
          <p:nvSpPr>
            <p:cNvPr id="8" name="Freeform 30">
              <a:extLst>
                <a:ext uri="{FF2B5EF4-FFF2-40B4-BE49-F238E27FC236}">
                  <a16:creationId xmlns:a16="http://schemas.microsoft.com/office/drawing/2014/main" id="{D84E4AB5-5A57-465F-BAF4-4DD12B323C74}"/>
                </a:ext>
              </a:extLst>
            </p:cNvPr>
            <p:cNvSpPr/>
            <p:nvPr/>
          </p:nvSpPr>
          <p:spPr bwMode="ltGray">
            <a:xfrm>
              <a:off x="2051720" y="3695598"/>
              <a:ext cx="1946875" cy="871380"/>
            </a:xfrm>
            <a:custGeom>
              <a:avLst/>
              <a:gdLst/>
              <a:ahLst/>
              <a:cxnLst/>
              <a:rect l="l" t="t" r="r" b="b"/>
              <a:pathLst>
                <a:path w="1946875" h="871380">
                  <a:moveTo>
                    <a:pt x="0" y="0"/>
                  </a:moveTo>
                  <a:lnTo>
                    <a:pt x="1479198" y="0"/>
                  </a:lnTo>
                  <a:lnTo>
                    <a:pt x="1946875" y="871380"/>
                  </a:lnTo>
                  <a:lnTo>
                    <a:pt x="0" y="871380"/>
                  </a:lnTo>
                  <a:close/>
                </a:path>
              </a:pathLst>
            </a:custGeom>
            <a:solidFill>
              <a:srgbClr val="00AFD7"/>
            </a:solidFill>
            <a:ln w="76200" cap="flat" cmpd="sng" algn="ctr">
              <a:solidFill>
                <a:srgbClr val="FFFFFF">
                  <a:hueOff val="0"/>
                  <a:satOff val="0"/>
                  <a:lumOff val="0"/>
                  <a:alphaOff val="0"/>
                </a:srgbClr>
              </a:solidFill>
              <a:prstDash val="solid"/>
            </a:ln>
            <a:effectLst/>
          </p:spPr>
          <p:txBody>
            <a:bodyPr spcFirstLastPara="0" vert="horz" wrap="square" lIns="1080727" tIns="82614" rIns="1080726" bIns="82614" numCol="1" spcCol="1270" anchor="ctr" anchorCtr="0">
              <a:noAutofit/>
            </a:bodyPr>
            <a:lstStyle/>
            <a:p>
              <a:pPr marL="0" marR="0" lvl="0" indent="0" algn="ctr" defTabSz="2891267" eaLnBrk="1" fontAlgn="auto" latinLnBrk="0" hangingPunct="1">
                <a:lnSpc>
                  <a:spcPct val="90000"/>
                </a:lnSpc>
                <a:spcBef>
                  <a:spcPct val="0"/>
                </a:spcBef>
                <a:spcAft>
                  <a:spcPct val="35000"/>
                </a:spcAft>
                <a:buClrTx/>
                <a:buSzTx/>
                <a:buFontTx/>
                <a:buNone/>
                <a:tabLst/>
                <a:defRPr/>
              </a:pPr>
              <a:endParaRPr kumimoji="0" lang="en-US" sz="6505" b="0" i="0" u="none" strike="noStrike" kern="0" cap="none" spc="0" normalizeH="0" baseline="0" noProof="0">
                <a:ln>
                  <a:noFill/>
                </a:ln>
                <a:solidFill>
                  <a:srgbClr val="FFFFFF"/>
                </a:solidFill>
                <a:effectLst/>
                <a:uLnTx/>
                <a:uFillTx/>
                <a:latin typeface="Arial"/>
                <a:ea typeface="+mn-ea"/>
                <a:cs typeface="+mn-cs"/>
              </a:endParaRPr>
            </a:p>
          </p:txBody>
        </p:sp>
        <p:sp>
          <p:nvSpPr>
            <p:cNvPr id="9" name="Freeform 31">
              <a:extLst>
                <a:ext uri="{FF2B5EF4-FFF2-40B4-BE49-F238E27FC236}">
                  <a16:creationId xmlns:a16="http://schemas.microsoft.com/office/drawing/2014/main" id="{7A1ECF37-E62E-48ED-BFE5-7A899A295CE0}"/>
                </a:ext>
              </a:extLst>
            </p:cNvPr>
            <p:cNvSpPr/>
            <p:nvPr/>
          </p:nvSpPr>
          <p:spPr bwMode="ltGray">
            <a:xfrm>
              <a:off x="2051720" y="4602983"/>
              <a:ext cx="2414552" cy="871380"/>
            </a:xfrm>
            <a:custGeom>
              <a:avLst/>
              <a:gdLst/>
              <a:ahLst/>
              <a:cxnLst/>
              <a:rect l="l" t="t" r="r" b="b"/>
              <a:pathLst>
                <a:path w="2414552" h="871380">
                  <a:moveTo>
                    <a:pt x="0" y="0"/>
                  </a:moveTo>
                  <a:lnTo>
                    <a:pt x="1946875" y="0"/>
                  </a:lnTo>
                  <a:lnTo>
                    <a:pt x="2414552" y="871380"/>
                  </a:lnTo>
                  <a:lnTo>
                    <a:pt x="0" y="871380"/>
                  </a:lnTo>
                  <a:close/>
                </a:path>
              </a:pathLst>
            </a:custGeom>
            <a:solidFill>
              <a:srgbClr val="00AFD7"/>
            </a:solidFill>
            <a:ln w="76200" cap="flat" cmpd="sng" algn="ctr">
              <a:noFill/>
              <a:prstDash val="solid"/>
            </a:ln>
            <a:effectLst/>
          </p:spPr>
          <p:txBody>
            <a:bodyPr spcFirstLastPara="0" vert="horz" wrap="square" lIns="1413431" tIns="82614" rIns="1413431" bIns="82614" numCol="1" spcCol="1270" anchor="ctr" anchorCtr="0">
              <a:noAutofit/>
            </a:bodyPr>
            <a:lstStyle/>
            <a:p>
              <a:pPr marL="0" marR="0" lvl="0" indent="0" algn="ctr" defTabSz="2891267" eaLnBrk="1" fontAlgn="auto" latinLnBrk="0" hangingPunct="1">
                <a:lnSpc>
                  <a:spcPct val="90000"/>
                </a:lnSpc>
                <a:spcBef>
                  <a:spcPct val="0"/>
                </a:spcBef>
                <a:spcAft>
                  <a:spcPct val="35000"/>
                </a:spcAft>
                <a:buClrTx/>
                <a:buSzTx/>
                <a:buFontTx/>
                <a:buNone/>
                <a:tabLst/>
                <a:defRPr/>
              </a:pPr>
              <a:endParaRPr kumimoji="0" lang="en-US" sz="6505" b="0" i="0" u="none" strike="noStrike" kern="0" cap="none" spc="0" normalizeH="0" baseline="0" noProof="0">
                <a:ln>
                  <a:noFill/>
                </a:ln>
                <a:solidFill>
                  <a:srgbClr val="FFFFFF"/>
                </a:solidFill>
                <a:effectLst/>
                <a:uLnTx/>
                <a:uFillTx/>
                <a:latin typeface="Arial"/>
                <a:ea typeface="+mn-ea"/>
                <a:cs typeface="+mn-cs"/>
              </a:endParaRPr>
            </a:p>
          </p:txBody>
        </p:sp>
        <p:sp>
          <p:nvSpPr>
            <p:cNvPr id="10" name="Freeform 32">
              <a:extLst>
                <a:ext uri="{FF2B5EF4-FFF2-40B4-BE49-F238E27FC236}">
                  <a16:creationId xmlns:a16="http://schemas.microsoft.com/office/drawing/2014/main" id="{1C5CA2F4-1353-4315-A034-D41110885987}"/>
                </a:ext>
              </a:extLst>
            </p:cNvPr>
            <p:cNvSpPr/>
            <p:nvPr/>
          </p:nvSpPr>
          <p:spPr bwMode="ltGray">
            <a:xfrm>
              <a:off x="2051721" y="5510368"/>
              <a:ext cx="2964988" cy="871380"/>
            </a:xfrm>
            <a:custGeom>
              <a:avLst/>
              <a:gdLst/>
              <a:ahLst/>
              <a:cxnLst/>
              <a:rect l="l" t="t" r="r" b="b"/>
              <a:pathLst>
                <a:path w="2846227" h="871380">
                  <a:moveTo>
                    <a:pt x="0" y="0"/>
                  </a:moveTo>
                  <a:lnTo>
                    <a:pt x="2378550" y="0"/>
                  </a:lnTo>
                  <a:lnTo>
                    <a:pt x="2846227" y="871380"/>
                  </a:lnTo>
                  <a:lnTo>
                    <a:pt x="0" y="871380"/>
                  </a:lnTo>
                  <a:close/>
                </a:path>
              </a:pathLst>
            </a:custGeom>
            <a:solidFill>
              <a:srgbClr val="00AFD7"/>
            </a:solidFill>
            <a:ln w="76200" cap="flat" cmpd="sng" algn="ctr">
              <a:solidFill>
                <a:srgbClr val="FFFFFF">
                  <a:hueOff val="0"/>
                  <a:satOff val="0"/>
                  <a:lumOff val="0"/>
                  <a:alphaOff val="0"/>
                </a:srgbClr>
              </a:solidFill>
              <a:prstDash val="solid"/>
            </a:ln>
            <a:effectLst/>
          </p:spPr>
          <p:txBody>
            <a:bodyPr spcFirstLastPara="0" vert="horz" wrap="square" lIns="1746135" tIns="82614" rIns="1746136" bIns="82614" numCol="1" spcCol="1270" anchor="ctr" anchorCtr="0">
              <a:noAutofit/>
            </a:bodyPr>
            <a:lstStyle/>
            <a:p>
              <a:pPr marL="0" marR="0" lvl="0" indent="0" algn="ctr" defTabSz="2891267" eaLnBrk="1" fontAlgn="auto" latinLnBrk="0" hangingPunct="1">
                <a:lnSpc>
                  <a:spcPct val="90000"/>
                </a:lnSpc>
                <a:spcBef>
                  <a:spcPct val="0"/>
                </a:spcBef>
                <a:spcAft>
                  <a:spcPct val="35000"/>
                </a:spcAft>
                <a:buClrTx/>
                <a:buSzTx/>
                <a:buFontTx/>
                <a:buNone/>
                <a:tabLst/>
                <a:defRPr/>
              </a:pPr>
              <a:endParaRPr kumimoji="0" lang="en-US" sz="6505" b="0" i="0" u="none" strike="noStrike" kern="0" cap="none" spc="0" normalizeH="0" baseline="0" noProof="0">
                <a:ln>
                  <a:noFill/>
                </a:ln>
                <a:solidFill>
                  <a:srgbClr val="FFFFFF"/>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86BDD158-B759-45FD-9B33-ACB4B83DEC57}"/>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Each Level reflects the effectiveness and value to the District of each category of Information Management</a:t>
            </a:r>
          </a:p>
        </p:txBody>
      </p:sp>
      <p:sp>
        <p:nvSpPr>
          <p:cNvPr id="14" name="Rectangle 13">
            <a:extLst>
              <a:ext uri="{FF2B5EF4-FFF2-40B4-BE49-F238E27FC236}">
                <a16:creationId xmlns:a16="http://schemas.microsoft.com/office/drawing/2014/main" id="{E5701BBC-1C39-4D20-9CA6-826C54073EC2}"/>
              </a:ext>
            </a:extLst>
          </p:cNvPr>
          <p:cNvSpPr/>
          <p:nvPr/>
        </p:nvSpPr>
        <p:spPr>
          <a:xfrm>
            <a:off x="4030753" y="5645445"/>
            <a:ext cx="6370440" cy="886337"/>
          </a:xfrm>
          <a:prstGeom prst="rect">
            <a:avLst/>
          </a:prstGeom>
          <a:noFill/>
          <a:ln w="25400" cap="flat" cmpd="sng" algn="ctr">
            <a:noFill/>
            <a:prstDash val="solid"/>
          </a:ln>
          <a:effectLst/>
        </p:spPr>
        <p:txBody>
          <a:bodyPr lIns="91440" tIns="45720" rIns="91440" bIns="45720" rtlCol="0" anchor="ctr"/>
          <a:lstStyle/>
          <a:p>
            <a:pPr marL="0" marR="0" lvl="0" indent="0" defTabSz="914370" eaLnBrk="1" fontAlgn="auto" latinLnBrk="0" hangingPunct="1">
              <a:lnSpc>
                <a:spcPct val="100000"/>
              </a:lnSpc>
              <a:spcBef>
                <a:spcPts val="0"/>
              </a:spcBef>
              <a:spcAft>
                <a:spcPts val="0"/>
              </a:spcAft>
              <a:buClrTx/>
              <a:buSzTx/>
              <a:buFontTx/>
              <a:buNone/>
              <a:tabLst/>
              <a:defRPr/>
            </a:pPr>
            <a:r>
              <a:rPr lang="en-US" sz="3200" kern="0">
                <a:solidFill>
                  <a:srgbClr val="00AFD7"/>
                </a:solidFill>
                <a:latin typeface="Arial"/>
              </a:rPr>
              <a:t>L</a:t>
            </a:r>
            <a:r>
              <a:rPr lang="en-US" sz="2400" kern="0">
                <a:solidFill>
                  <a:srgbClr val="00AFD7"/>
                </a:solidFill>
                <a:latin typeface="Arial"/>
              </a:rPr>
              <a:t>EVEL</a:t>
            </a:r>
            <a:r>
              <a:rPr kumimoji="0" lang="en-US" sz="2400" b="0" i="0" u="none" strike="noStrike" kern="0" cap="none" spc="0" normalizeH="0" baseline="0" noProof="0">
                <a:ln>
                  <a:noFill/>
                </a:ln>
                <a:solidFill>
                  <a:srgbClr val="00AFD7"/>
                </a:solidFill>
                <a:effectLst/>
                <a:uLnTx/>
                <a:uFillTx/>
                <a:latin typeface="Arial"/>
                <a:ea typeface="+mn-ea"/>
                <a:cs typeface="+mn-cs"/>
              </a:rPr>
              <a:t> </a:t>
            </a:r>
            <a:r>
              <a:rPr kumimoji="0" lang="en-US" sz="3200" b="0" i="0" u="none" strike="noStrike" kern="0" cap="none" spc="0" normalizeH="0" baseline="0" noProof="0">
                <a:ln>
                  <a:noFill/>
                </a:ln>
                <a:solidFill>
                  <a:srgbClr val="00AFD7"/>
                </a:solidFill>
                <a:effectLst/>
                <a:uLnTx/>
                <a:uFillTx/>
                <a:latin typeface="Arial"/>
                <a:ea typeface="+mn-ea"/>
                <a:cs typeface="+mn-cs"/>
              </a:rPr>
              <a:t>1</a:t>
            </a:r>
          </a:p>
          <a:p>
            <a:pPr marL="0" marR="0" lvl="0" indent="0" defTabSz="914370" eaLnBrk="1" fontAlgn="auto" latinLnBrk="0" hangingPunct="1">
              <a:lnSpc>
                <a:spcPct val="100000"/>
              </a:lnSpc>
              <a:spcBef>
                <a:spcPts val="0"/>
              </a:spcBef>
              <a:spcAft>
                <a:spcPts val="0"/>
              </a:spcAft>
              <a:buClrTx/>
              <a:buSzTx/>
              <a:buFontTx/>
              <a:buNone/>
              <a:tabLst/>
              <a:defRPr/>
            </a:pPr>
            <a:r>
              <a:rPr lang="en-US" sz="1600" b="1" kern="0">
                <a:solidFill>
                  <a:srgbClr val="002060"/>
                </a:solidFill>
                <a:latin typeface="Arial"/>
              </a:rPr>
              <a:t>Initial</a:t>
            </a:r>
            <a:r>
              <a:rPr lang="en-US" sz="1600" kern="0">
                <a:solidFill>
                  <a:srgbClr val="002060"/>
                </a:solidFill>
                <a:latin typeface="Arial"/>
              </a:rPr>
              <a:t> Engineering Information Management (Minimum Required) </a:t>
            </a:r>
            <a:r>
              <a:rPr kumimoji="0" lang="en-US" sz="1600" b="0" i="0" u="none" strike="noStrike" kern="0" cap="none" spc="0" normalizeH="0" baseline="0" noProof="0">
                <a:ln>
                  <a:noFill/>
                </a:ln>
                <a:solidFill>
                  <a:srgbClr val="002060"/>
                </a:solidFill>
                <a:effectLst/>
                <a:uLnTx/>
                <a:uFillTx/>
                <a:latin typeface="Arial"/>
                <a:ea typeface="+mn-ea"/>
                <a:cs typeface="+mn-cs"/>
              </a:rPr>
              <a:t> </a:t>
            </a:r>
          </a:p>
        </p:txBody>
      </p:sp>
      <p:sp>
        <p:nvSpPr>
          <p:cNvPr id="15" name="Rectangle 14">
            <a:extLst>
              <a:ext uri="{FF2B5EF4-FFF2-40B4-BE49-F238E27FC236}">
                <a16:creationId xmlns:a16="http://schemas.microsoft.com/office/drawing/2014/main" id="{93F3FF55-2D92-4740-8F9F-920C5616550A}"/>
              </a:ext>
            </a:extLst>
          </p:cNvPr>
          <p:cNvSpPr/>
          <p:nvPr/>
        </p:nvSpPr>
        <p:spPr>
          <a:xfrm>
            <a:off x="3530766" y="4696486"/>
            <a:ext cx="5402020" cy="938250"/>
          </a:xfrm>
          <a:prstGeom prst="rect">
            <a:avLst/>
          </a:prstGeom>
          <a:noFill/>
          <a:ln w="25400" cap="flat" cmpd="sng" algn="ctr">
            <a:noFill/>
            <a:prstDash val="solid"/>
          </a:ln>
          <a:effectLst/>
        </p:spPr>
        <p:txBody>
          <a:bodyPr rtlCol="0" anchor="ctr"/>
          <a:lstStyle/>
          <a:p>
            <a:pPr marL="0" marR="0" lvl="0" indent="0" defTabSz="91437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AFD7"/>
                </a:solidFill>
                <a:effectLst/>
                <a:uLnTx/>
                <a:uFillTx/>
                <a:latin typeface="Arial"/>
                <a:ea typeface="+mn-ea"/>
                <a:cs typeface="+mn-cs"/>
              </a:rPr>
              <a:t>L</a:t>
            </a:r>
            <a:r>
              <a:rPr kumimoji="0" lang="en-US" sz="2400" b="0" i="0" u="none" strike="noStrike" kern="0" cap="none" spc="0" normalizeH="0" baseline="0" noProof="0">
                <a:ln>
                  <a:noFill/>
                </a:ln>
                <a:solidFill>
                  <a:srgbClr val="00AFD7"/>
                </a:solidFill>
                <a:effectLst/>
                <a:uLnTx/>
                <a:uFillTx/>
                <a:latin typeface="Arial"/>
                <a:ea typeface="+mn-ea"/>
                <a:cs typeface="+mn-cs"/>
              </a:rPr>
              <a:t>EVEL </a:t>
            </a:r>
            <a:r>
              <a:rPr kumimoji="0" lang="en-US" sz="3200" b="0" i="0" u="none" strike="noStrike" kern="0" cap="none" spc="0" normalizeH="0" baseline="0" noProof="0">
                <a:ln>
                  <a:noFill/>
                </a:ln>
                <a:solidFill>
                  <a:srgbClr val="00AFD7"/>
                </a:solidFill>
                <a:effectLst/>
                <a:uLnTx/>
                <a:uFillTx/>
                <a:latin typeface="Arial"/>
                <a:ea typeface="+mn-ea"/>
                <a:cs typeface="+mn-cs"/>
              </a:rPr>
              <a:t>2</a:t>
            </a:r>
          </a:p>
          <a:p>
            <a:pPr marL="0" marR="0" lvl="0" indent="0" defTabSz="91437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2060"/>
                </a:solidFill>
                <a:effectLst/>
                <a:uLnTx/>
                <a:uFillTx/>
                <a:latin typeface="Arial"/>
                <a:ea typeface="+mn-ea"/>
                <a:cs typeface="+mn-cs"/>
              </a:rPr>
              <a:t>Established</a:t>
            </a:r>
            <a:r>
              <a:rPr kumimoji="0" lang="en-US" sz="1600" b="0" i="0" u="none" strike="noStrike" kern="0" cap="none" spc="0" normalizeH="0" baseline="0" noProof="0">
                <a:ln>
                  <a:noFill/>
                </a:ln>
                <a:solidFill>
                  <a:srgbClr val="002060"/>
                </a:solidFill>
                <a:effectLst/>
                <a:uLnTx/>
                <a:uFillTx/>
                <a:latin typeface="Arial"/>
                <a:ea typeface="+mn-ea"/>
                <a:cs typeface="+mn-cs"/>
              </a:rPr>
              <a:t> Initial Control</a:t>
            </a:r>
          </a:p>
        </p:txBody>
      </p:sp>
      <p:sp>
        <p:nvSpPr>
          <p:cNvPr id="16" name="Rectangle 15">
            <a:extLst>
              <a:ext uri="{FF2B5EF4-FFF2-40B4-BE49-F238E27FC236}">
                <a16:creationId xmlns:a16="http://schemas.microsoft.com/office/drawing/2014/main" id="{CEB401E0-0EBB-44E4-8AE0-FC23E4C2C544}"/>
              </a:ext>
            </a:extLst>
          </p:cNvPr>
          <p:cNvSpPr/>
          <p:nvPr/>
        </p:nvSpPr>
        <p:spPr>
          <a:xfrm>
            <a:off x="3038032" y="3680703"/>
            <a:ext cx="7746338" cy="921540"/>
          </a:xfrm>
          <a:prstGeom prst="rect">
            <a:avLst/>
          </a:prstGeom>
          <a:noFill/>
          <a:ln w="25400" cap="flat" cmpd="sng" algn="ctr">
            <a:noFill/>
            <a:prstDash val="solid"/>
          </a:ln>
          <a:effectLst/>
        </p:spPr>
        <p:txBody>
          <a:bodyPr rtlCol="0" anchor="ctr"/>
          <a:lstStyle/>
          <a:p>
            <a:pPr marL="0" marR="0" lvl="0" indent="0" defTabSz="91437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AFD7"/>
                </a:solidFill>
                <a:effectLst/>
                <a:uLnTx/>
                <a:uFillTx/>
                <a:latin typeface="Arial"/>
                <a:ea typeface="+mn-ea"/>
                <a:cs typeface="+mn-cs"/>
              </a:rPr>
              <a:t>L</a:t>
            </a:r>
            <a:r>
              <a:rPr kumimoji="0" lang="en-US" sz="2400" b="0" i="0" u="none" strike="noStrike" kern="0" cap="none" spc="0" normalizeH="0" baseline="0" noProof="0">
                <a:ln>
                  <a:noFill/>
                </a:ln>
                <a:solidFill>
                  <a:srgbClr val="00AFD7"/>
                </a:solidFill>
                <a:effectLst/>
                <a:uLnTx/>
                <a:uFillTx/>
                <a:latin typeface="Arial"/>
                <a:ea typeface="+mn-ea"/>
                <a:cs typeface="+mn-cs"/>
              </a:rPr>
              <a:t>EVEL </a:t>
            </a:r>
            <a:r>
              <a:rPr kumimoji="0" lang="en-US" sz="3200" b="0" i="0" u="none" strike="noStrike" kern="0" cap="none" spc="0" normalizeH="0" baseline="0" noProof="0">
                <a:ln>
                  <a:noFill/>
                </a:ln>
                <a:solidFill>
                  <a:srgbClr val="00AFD7"/>
                </a:solidFill>
                <a:effectLst/>
                <a:uLnTx/>
                <a:uFillTx/>
                <a:latin typeface="Arial"/>
                <a:ea typeface="+mn-ea"/>
                <a:cs typeface="+mn-cs"/>
              </a:rPr>
              <a:t>3</a:t>
            </a:r>
          </a:p>
          <a:p>
            <a:pPr marL="0" marR="0" lvl="0" indent="0" defTabSz="91437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C2340"/>
                </a:solidFill>
                <a:effectLst/>
                <a:uLnTx/>
                <a:uFillTx/>
                <a:latin typeface="Arial"/>
                <a:ea typeface="+mn-ea"/>
                <a:cs typeface="+mn-cs"/>
              </a:rPr>
              <a:t>Mature</a:t>
            </a:r>
            <a:r>
              <a:rPr kumimoji="0" lang="en-US" sz="1600" b="0" i="0" u="none" strike="noStrike" kern="0" cap="none" spc="0" normalizeH="0" baseline="0" noProof="0">
                <a:ln>
                  <a:noFill/>
                </a:ln>
                <a:solidFill>
                  <a:srgbClr val="0C2340"/>
                </a:solidFill>
                <a:effectLst/>
                <a:uLnTx/>
                <a:uFillTx/>
                <a:latin typeface="Arial"/>
                <a:ea typeface="+mn-ea"/>
                <a:cs typeface="+mn-cs"/>
              </a:rPr>
              <a:t> </a:t>
            </a:r>
            <a:r>
              <a:rPr lang="en-US" sz="1600" kern="0">
                <a:solidFill>
                  <a:srgbClr val="0C2340"/>
                </a:solidFill>
                <a:latin typeface="Arial"/>
              </a:rPr>
              <a:t>Informational </a:t>
            </a:r>
            <a:r>
              <a:rPr kumimoji="0" lang="en-US" sz="1600" b="0" i="0" u="none" strike="noStrike" kern="0" cap="none" spc="0" normalizeH="0" baseline="0" noProof="0">
                <a:ln>
                  <a:noFill/>
                </a:ln>
                <a:solidFill>
                  <a:srgbClr val="0C2340"/>
                </a:solidFill>
                <a:effectLst/>
                <a:uLnTx/>
                <a:uFillTx/>
                <a:latin typeface="Arial"/>
                <a:ea typeface="+mn-ea"/>
                <a:cs typeface="+mn-cs"/>
              </a:rPr>
              <a:t>Control (Initial Critical Controlled Management)</a:t>
            </a:r>
            <a:endParaRPr kumimoji="0" lang="en-US" sz="1600" b="0" i="0" u="none" strike="noStrike" kern="0" cap="none" spc="0" normalizeH="0" baseline="0" noProof="0">
              <a:ln>
                <a:noFill/>
              </a:ln>
              <a:solidFill>
                <a:srgbClr val="00206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B802766-A717-421C-AD7D-5DF215C11F55}"/>
              </a:ext>
            </a:extLst>
          </p:cNvPr>
          <p:cNvSpPr/>
          <p:nvPr/>
        </p:nvSpPr>
        <p:spPr>
          <a:xfrm>
            <a:off x="2477279" y="2742451"/>
            <a:ext cx="7828120" cy="885904"/>
          </a:xfrm>
          <a:prstGeom prst="rect">
            <a:avLst/>
          </a:prstGeom>
          <a:noFill/>
          <a:ln w="25400" cap="flat" cmpd="sng" algn="ctr">
            <a:noFill/>
            <a:prstDash val="solid"/>
          </a:ln>
          <a:effectLst/>
        </p:spPr>
        <p:txBody>
          <a:bodyPr rtlCol="0" anchor="ctr"/>
          <a:lstStyle/>
          <a:p>
            <a:pPr marL="0" marR="0" lvl="0" indent="0" defTabSz="91437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AFD7"/>
                </a:solidFill>
                <a:effectLst/>
                <a:uLnTx/>
                <a:uFillTx/>
                <a:latin typeface="Arial"/>
                <a:ea typeface="+mn-ea"/>
                <a:cs typeface="+mn-cs"/>
              </a:rPr>
              <a:t>L</a:t>
            </a:r>
            <a:r>
              <a:rPr kumimoji="0" lang="en-US" sz="2400" b="0" i="0" u="none" strike="noStrike" kern="0" cap="none" spc="0" normalizeH="0" baseline="0" noProof="0">
                <a:ln>
                  <a:noFill/>
                </a:ln>
                <a:solidFill>
                  <a:srgbClr val="00AFD7"/>
                </a:solidFill>
                <a:effectLst/>
                <a:uLnTx/>
                <a:uFillTx/>
                <a:latin typeface="Arial"/>
                <a:ea typeface="+mn-ea"/>
                <a:cs typeface="+mn-cs"/>
              </a:rPr>
              <a:t>EVEL </a:t>
            </a:r>
            <a:r>
              <a:rPr kumimoji="0" lang="en-US" sz="3200" b="0" i="0" u="none" strike="noStrike" kern="0" cap="none" spc="0" normalizeH="0" baseline="0" noProof="0">
                <a:ln>
                  <a:noFill/>
                </a:ln>
                <a:solidFill>
                  <a:srgbClr val="00AFD7"/>
                </a:solidFill>
                <a:effectLst/>
                <a:uLnTx/>
                <a:uFillTx/>
                <a:latin typeface="Arial"/>
                <a:ea typeface="+mn-ea"/>
                <a:cs typeface="+mn-cs"/>
              </a:rPr>
              <a:t>4</a:t>
            </a:r>
          </a:p>
          <a:p>
            <a:pPr marL="0" marR="0" lvl="0" indent="0" defTabSz="914370" eaLnBrk="1" fontAlgn="auto" latinLnBrk="0" hangingPunct="1">
              <a:lnSpc>
                <a:spcPct val="100000"/>
              </a:lnSpc>
              <a:spcBef>
                <a:spcPts val="0"/>
              </a:spcBef>
              <a:spcAft>
                <a:spcPts val="0"/>
              </a:spcAft>
              <a:buClrTx/>
              <a:buSzTx/>
              <a:buFontTx/>
              <a:buNone/>
              <a:tabLst/>
              <a:defRPr/>
            </a:pPr>
            <a:r>
              <a:rPr lang="en-US" sz="1600" b="1" kern="0">
                <a:solidFill>
                  <a:srgbClr val="0C2340"/>
                </a:solidFill>
                <a:latin typeface="Arial"/>
              </a:rPr>
              <a:t>Efficient</a:t>
            </a:r>
            <a:r>
              <a:rPr lang="en-US" sz="1600" kern="0">
                <a:solidFill>
                  <a:srgbClr val="0C2340"/>
                </a:solidFill>
                <a:latin typeface="Arial"/>
              </a:rPr>
              <a:t>: Mature Critical Controlled Information Management / Control   </a:t>
            </a:r>
            <a:endParaRPr kumimoji="0" lang="en-US" sz="1600" b="0" i="0" u="none" strike="noStrike" kern="0" cap="none" spc="0" normalizeH="0" baseline="0" noProof="0">
              <a:ln>
                <a:noFill/>
              </a:ln>
              <a:solidFill>
                <a:srgbClr val="00206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CF5FA06-873A-4B99-95C7-1CD772CB2478}"/>
              </a:ext>
            </a:extLst>
          </p:cNvPr>
          <p:cNvSpPr/>
          <p:nvPr/>
        </p:nvSpPr>
        <p:spPr>
          <a:xfrm>
            <a:off x="1990039" y="1761511"/>
            <a:ext cx="6043336" cy="885904"/>
          </a:xfrm>
          <a:prstGeom prst="rect">
            <a:avLst/>
          </a:prstGeom>
          <a:noFill/>
          <a:ln w="25400" cap="flat" cmpd="sng" algn="ctr">
            <a:noFill/>
            <a:prstDash val="solid"/>
          </a:ln>
          <a:effectLst/>
        </p:spPr>
        <p:txBody>
          <a:bodyPr rtlCol="0" anchor="ctr"/>
          <a:lstStyle/>
          <a:p>
            <a:pPr marL="0" marR="0" lvl="0" indent="0" defTabSz="91437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AFD7"/>
                </a:solidFill>
                <a:effectLst/>
                <a:uLnTx/>
                <a:uFillTx/>
                <a:latin typeface="Arial"/>
                <a:ea typeface="+mn-ea"/>
                <a:cs typeface="+mn-cs"/>
              </a:rPr>
              <a:t>L</a:t>
            </a:r>
            <a:r>
              <a:rPr kumimoji="0" lang="en-US" sz="2400" b="0" i="0" u="none" strike="noStrike" kern="0" cap="none" spc="0" normalizeH="0" baseline="0" noProof="0">
                <a:ln>
                  <a:noFill/>
                </a:ln>
                <a:solidFill>
                  <a:srgbClr val="00AFD7"/>
                </a:solidFill>
                <a:effectLst/>
                <a:uLnTx/>
                <a:uFillTx/>
                <a:latin typeface="Arial"/>
                <a:ea typeface="+mn-ea"/>
                <a:cs typeface="+mn-cs"/>
              </a:rPr>
              <a:t>EVEL </a:t>
            </a:r>
            <a:r>
              <a:rPr kumimoji="0" lang="en-US" sz="3200" b="0" i="0" u="none" strike="noStrike" kern="0" cap="none" spc="0" normalizeH="0" baseline="0" noProof="0">
                <a:ln>
                  <a:noFill/>
                </a:ln>
                <a:solidFill>
                  <a:srgbClr val="00AFD7"/>
                </a:solidFill>
                <a:effectLst/>
                <a:uLnTx/>
                <a:uFillTx/>
                <a:latin typeface="Arial"/>
                <a:ea typeface="+mn-ea"/>
                <a:cs typeface="+mn-cs"/>
              </a:rPr>
              <a:t>5</a:t>
            </a:r>
          </a:p>
          <a:p>
            <a:pPr marL="0" marR="0" lvl="0" indent="0" defTabSz="91437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C2340"/>
                </a:solidFill>
                <a:effectLst/>
                <a:uLnTx/>
                <a:uFillTx/>
                <a:latin typeface="Arial"/>
                <a:ea typeface="+mn-ea"/>
                <a:cs typeface="+mn-cs"/>
              </a:rPr>
              <a:t>Best in Class </a:t>
            </a:r>
            <a:r>
              <a:rPr kumimoji="0" lang="en-US" sz="1600" b="0" i="0" u="none" strike="noStrike" kern="0" cap="none" spc="0" normalizeH="0" baseline="0" noProof="0">
                <a:ln>
                  <a:noFill/>
                </a:ln>
                <a:solidFill>
                  <a:srgbClr val="0C2340"/>
                </a:solidFill>
                <a:effectLst/>
                <a:uLnTx/>
                <a:uFillTx/>
                <a:latin typeface="Arial"/>
                <a:ea typeface="+mn-ea"/>
                <a:cs typeface="+mn-cs"/>
              </a:rPr>
              <a:t>/ Optimized</a:t>
            </a:r>
            <a:endParaRPr kumimoji="0" lang="en-US" sz="1600" b="0" i="0" u="none" strike="noStrike" kern="0" cap="none" spc="0" normalizeH="0" baseline="0" noProof="0">
              <a:ln>
                <a:noFill/>
              </a:ln>
              <a:solidFill>
                <a:srgbClr val="002060"/>
              </a:solidFill>
              <a:effectLst/>
              <a:uLnTx/>
              <a:uFillTx/>
              <a:latin typeface="Arial"/>
              <a:ea typeface="+mn-ea"/>
              <a:cs typeface="+mn-cs"/>
            </a:endParaRPr>
          </a:p>
        </p:txBody>
      </p:sp>
      <p:sp>
        <p:nvSpPr>
          <p:cNvPr id="19" name="Pentagon 41">
            <a:extLst>
              <a:ext uri="{FF2B5EF4-FFF2-40B4-BE49-F238E27FC236}">
                <a16:creationId xmlns:a16="http://schemas.microsoft.com/office/drawing/2014/main" id="{F1EA53F2-8D3B-4FD2-8050-991110700450}"/>
              </a:ext>
            </a:extLst>
          </p:cNvPr>
          <p:cNvSpPr/>
          <p:nvPr/>
        </p:nvSpPr>
        <p:spPr>
          <a:xfrm rot="16200000">
            <a:off x="10022952" y="2459853"/>
            <a:ext cx="2520311" cy="847709"/>
          </a:xfrm>
          <a:prstGeom prst="homePlate">
            <a:avLst/>
          </a:prstGeom>
          <a:solidFill>
            <a:srgbClr val="002060"/>
          </a:solidFill>
          <a:ln w="25400" cap="flat" cmpd="sng" algn="ctr">
            <a:solidFill>
              <a:srgbClr val="FFFFFF"/>
            </a:solidFill>
            <a:prstDash val="solid"/>
          </a:ln>
          <a:effectLst/>
        </p:spPr>
        <p:txBody>
          <a:bodyPr vert="horz" rtlCol="0" anchor="ctr"/>
          <a:lstStyle/>
          <a:p>
            <a:pPr marL="0" marR="0" lvl="0" indent="0" algn="ctr" defTabSz="1008093" eaLnBrk="1" fontAlgn="auto" latinLnBrk="0" hangingPunct="1">
              <a:lnSpc>
                <a:spcPct val="100000"/>
              </a:lnSpc>
              <a:spcBef>
                <a:spcPts val="0"/>
              </a:spcBef>
              <a:spcAft>
                <a:spcPts val="0"/>
              </a:spcAft>
              <a:buClrTx/>
              <a:buSzTx/>
              <a:buFontTx/>
              <a:buNone/>
              <a:tabLst/>
              <a:defRPr/>
            </a:pPr>
            <a:r>
              <a:rPr kumimoji="0" lang="en-US" sz="992" b="0" i="0" u="none" strike="noStrike" kern="0" cap="none" spc="0" normalizeH="0" baseline="0" noProof="0">
                <a:ln>
                  <a:noFill/>
                </a:ln>
                <a:solidFill>
                  <a:srgbClr val="FFFFFF"/>
                </a:solidFill>
                <a:effectLst/>
                <a:uLnTx/>
                <a:uFillTx/>
                <a:latin typeface="Arial"/>
                <a:ea typeface="+mn-ea"/>
                <a:cs typeface="+mn-cs"/>
              </a:rPr>
              <a:t>          </a:t>
            </a:r>
            <a:r>
              <a:rPr kumimoji="0" lang="en-US" sz="1050" b="0" i="0" u="none" strike="noStrike" kern="0" cap="none" spc="0" normalizeH="0" baseline="0" noProof="0">
                <a:ln>
                  <a:noFill/>
                </a:ln>
                <a:solidFill>
                  <a:srgbClr val="FFFFFF"/>
                </a:solidFill>
                <a:effectLst/>
                <a:uLnTx/>
                <a:uFillTx/>
                <a:latin typeface="Arial"/>
                <a:ea typeface="+mn-ea"/>
                <a:cs typeface="+mn-cs"/>
              </a:rPr>
              <a:t>PERFORMING</a:t>
            </a:r>
          </a:p>
        </p:txBody>
      </p:sp>
      <p:sp>
        <p:nvSpPr>
          <p:cNvPr id="20" name="Pentagon 42">
            <a:extLst>
              <a:ext uri="{FF2B5EF4-FFF2-40B4-BE49-F238E27FC236}">
                <a16:creationId xmlns:a16="http://schemas.microsoft.com/office/drawing/2014/main" id="{FA47B3CC-BEB2-4AF1-BC49-B68B271E5EA4}"/>
              </a:ext>
            </a:extLst>
          </p:cNvPr>
          <p:cNvSpPr/>
          <p:nvPr/>
        </p:nvSpPr>
        <p:spPr>
          <a:xfrm rot="16200000">
            <a:off x="10221616" y="4262067"/>
            <a:ext cx="2122977" cy="847706"/>
          </a:xfrm>
          <a:prstGeom prst="homePlate">
            <a:avLst/>
          </a:prstGeom>
          <a:solidFill>
            <a:srgbClr val="002060"/>
          </a:solidFill>
          <a:ln w="25400" cap="flat" cmpd="sng" algn="ctr">
            <a:solidFill>
              <a:srgbClr val="FFFFFF"/>
            </a:solidFill>
            <a:prstDash val="solid"/>
          </a:ln>
          <a:effectLst/>
        </p:spPr>
        <p:txBody>
          <a:bodyPr vert="horz" rtlCol="0" anchor="ctr"/>
          <a:lstStyle/>
          <a:p>
            <a:pPr marL="0" marR="0" lvl="0" indent="0" algn="ctr" defTabSz="1008093"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Arial"/>
                <a:ea typeface="+mn-ea"/>
                <a:cs typeface="+mn-cs"/>
              </a:rPr>
              <a:t>NORMING</a:t>
            </a:r>
          </a:p>
        </p:txBody>
      </p:sp>
      <p:sp>
        <p:nvSpPr>
          <p:cNvPr id="21" name="Pentagon 43">
            <a:extLst>
              <a:ext uri="{FF2B5EF4-FFF2-40B4-BE49-F238E27FC236}">
                <a16:creationId xmlns:a16="http://schemas.microsoft.com/office/drawing/2014/main" id="{755B0EBD-AFF2-4DC0-80D1-F82EA6AB6008}"/>
              </a:ext>
            </a:extLst>
          </p:cNvPr>
          <p:cNvSpPr/>
          <p:nvPr/>
        </p:nvSpPr>
        <p:spPr>
          <a:xfrm rot="16200000">
            <a:off x="10709486" y="5467329"/>
            <a:ext cx="1147240" cy="847711"/>
          </a:xfrm>
          <a:prstGeom prst="homePlate">
            <a:avLst/>
          </a:prstGeom>
          <a:solidFill>
            <a:srgbClr val="002060"/>
          </a:solidFill>
          <a:ln w="25400" cap="flat" cmpd="sng" algn="ctr">
            <a:solidFill>
              <a:srgbClr val="FFFFFF"/>
            </a:solidFill>
            <a:prstDash val="solid"/>
          </a:ln>
          <a:effectLst/>
        </p:spPr>
        <p:txBody>
          <a:bodyPr vert="horz" rtlCol="0" anchor="ctr"/>
          <a:lstStyle/>
          <a:p>
            <a:pPr marL="0" marR="0" lvl="0" indent="0" algn="ctr" defTabSz="1008093"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Arial"/>
                <a:ea typeface="+mn-ea"/>
                <a:cs typeface="+mn-cs"/>
              </a:rPr>
              <a:t>FORMING</a:t>
            </a:r>
          </a:p>
          <a:p>
            <a:pPr marL="0" marR="0" lvl="0" indent="0" algn="ctr" defTabSz="1008093"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Arial"/>
                <a:ea typeface="+mn-ea"/>
                <a:cs typeface="+mn-cs"/>
              </a:rPr>
              <a:t>STOMRING</a:t>
            </a:r>
          </a:p>
        </p:txBody>
      </p:sp>
      <p:sp>
        <p:nvSpPr>
          <p:cNvPr id="22" name="Pentagon 44">
            <a:extLst>
              <a:ext uri="{FF2B5EF4-FFF2-40B4-BE49-F238E27FC236}">
                <a16:creationId xmlns:a16="http://schemas.microsoft.com/office/drawing/2014/main" id="{B8AF6493-9821-463E-896A-277B171CCF32}"/>
              </a:ext>
            </a:extLst>
          </p:cNvPr>
          <p:cNvSpPr/>
          <p:nvPr/>
        </p:nvSpPr>
        <p:spPr>
          <a:xfrm rot="16200000">
            <a:off x="9614527" y="4136162"/>
            <a:ext cx="4425862" cy="240995"/>
          </a:xfrm>
          <a:prstGeom prst="homePlate">
            <a:avLst>
              <a:gd name="adj" fmla="val 0"/>
            </a:avLst>
          </a:prstGeom>
          <a:solidFill>
            <a:srgbClr val="002060"/>
          </a:solidFill>
          <a:ln w="25400" cap="flat" cmpd="sng" algn="ctr">
            <a:solidFill>
              <a:srgbClr val="FFFFFF"/>
            </a:solidFill>
            <a:prstDash val="solid"/>
          </a:ln>
          <a:effectLst/>
        </p:spPr>
        <p:txBody>
          <a:bodyPr vert="horz" rtlCol="0" anchor="ctr"/>
          <a:lstStyle/>
          <a:p>
            <a:pPr marL="0" marR="0" lvl="0" indent="0" algn="ctr" defTabSz="1008093"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rPr>
              <a:t>ASSESSING THE STAGE OF DEVELOPMENT</a:t>
            </a:r>
          </a:p>
        </p:txBody>
      </p:sp>
      <p:pic>
        <p:nvPicPr>
          <p:cNvPr id="24" name="Picture 23" descr="Logo&#10;&#10;Description automatically generated with low confidence">
            <a:extLst>
              <a:ext uri="{FF2B5EF4-FFF2-40B4-BE49-F238E27FC236}">
                <a16:creationId xmlns:a16="http://schemas.microsoft.com/office/drawing/2014/main" id="{03E61722-0E8B-4551-AB88-EC3839278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25" name="Title 1">
            <a:extLst>
              <a:ext uri="{FF2B5EF4-FFF2-40B4-BE49-F238E27FC236}">
                <a16:creationId xmlns:a16="http://schemas.microsoft.com/office/drawing/2014/main" id="{560EF23B-8339-A3AF-AB1A-228E405978A1}"/>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5 Levels Of Information Maturity</a:t>
            </a:r>
            <a:br>
              <a:rPr lang="en-US" sz="4000"/>
            </a:br>
            <a:endParaRPr lang="en-US" sz="2000"/>
          </a:p>
        </p:txBody>
      </p:sp>
    </p:spTree>
    <p:extLst>
      <p:ext uri="{BB962C8B-B14F-4D97-AF65-F5344CB8AC3E}">
        <p14:creationId xmlns:p14="http://schemas.microsoft.com/office/powerpoint/2010/main" val="366378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F1B4584-5BFB-47EC-8BA4-51A75F14E86F}"/>
              </a:ext>
            </a:extLst>
          </p:cNvPr>
          <p:cNvSpPr/>
          <p:nvPr/>
        </p:nvSpPr>
        <p:spPr>
          <a:xfrm>
            <a:off x="1106939" y="1995829"/>
            <a:ext cx="8621713" cy="4702175"/>
          </a:xfrm>
          <a:prstGeom prst="rect">
            <a:avLst/>
          </a:prstGeom>
          <a:ln>
            <a:solidFill>
              <a:srgbClr val="FFFFFF"/>
            </a:solidFill>
          </a:ln>
        </p:spPr>
        <p:txBody>
          <a:bodyP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4" name="Rectangle 3">
            <a:extLst>
              <a:ext uri="{FF2B5EF4-FFF2-40B4-BE49-F238E27FC236}">
                <a16:creationId xmlns:a16="http://schemas.microsoft.com/office/drawing/2014/main" id="{22E1B03B-229E-43B0-AC14-E0C04C46F326}"/>
              </a:ext>
            </a:extLst>
          </p:cNvPr>
          <p:cNvSpPr txBox="1">
            <a:spLocks noChangeArrowheads="1"/>
          </p:cNvSpPr>
          <p:nvPr/>
        </p:nvSpPr>
        <p:spPr>
          <a:xfrm>
            <a:off x="3945450" y="2296350"/>
            <a:ext cx="7004231" cy="709929"/>
          </a:xfrm>
          <a:prstGeom prst="rect">
            <a:avLst/>
          </a:prstGeom>
          <a:noFill/>
        </p:spPr>
        <p:txBody>
          <a:bodyPr vert="horz" lIns="0" tIns="0" rIns="0" bIns="0" rtlCol="0" anchor="t">
            <a:noAutofit/>
          </a:bodyPr>
          <a:lstStyle>
            <a:lvl1pPr marL="174625" indent="-174625"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1pPr>
            <a:lvl2pPr marL="363538" indent="-188913"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2pPr>
            <a:lvl3pPr marL="538163" indent="-174625"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3pPr>
            <a:lvl4pPr marL="712788" indent="-174625" algn="l" rtl="0" eaLnBrk="1" fontAlgn="base" hangingPunct="1">
              <a:spcBef>
                <a:spcPts val="300"/>
              </a:spcBef>
              <a:spcAft>
                <a:spcPts val="300"/>
              </a:spcAft>
              <a:buFont typeface="Arial" charset="0"/>
              <a:buChar char="–"/>
              <a:defRPr sz="1400" kern="1200" baseline="0">
                <a:solidFill>
                  <a:schemeClr val="tx1"/>
                </a:solidFill>
                <a:latin typeface="+mn-lt"/>
                <a:ea typeface="+mn-ea"/>
                <a:cs typeface="+mn-cs"/>
              </a:defRPr>
            </a:lvl4pPr>
            <a:lvl5pPr marL="901700" indent="-188913" algn="l" rtl="0" eaLnBrk="1" fontAlgn="base" hangingPunct="1">
              <a:spcBef>
                <a:spcPts val="300"/>
              </a:spcBef>
              <a:spcAft>
                <a:spcPts val="3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0">
              <a:lnSpc>
                <a:spcPct val="120000"/>
              </a:lnSpc>
              <a:spcBef>
                <a:spcPct val="60000"/>
              </a:spcBef>
              <a:spcAft>
                <a:spcPct val="0"/>
              </a:spcAft>
              <a:buNone/>
            </a:pPr>
            <a:r>
              <a:rPr lang="en-US" sz="1050" b="1">
                <a:solidFill>
                  <a:srgbClr val="0C2340"/>
                </a:solidFill>
                <a:latin typeface="Arial"/>
              </a:rPr>
              <a:t>Level 5: Best in Class / Optimized</a:t>
            </a:r>
            <a:r>
              <a:rPr lang="en-US" sz="1050">
                <a:solidFill>
                  <a:srgbClr val="0C2340"/>
                </a:solidFill>
                <a:latin typeface="Arial"/>
              </a:rPr>
              <a:t> – </a:t>
            </a:r>
            <a:r>
              <a:rPr lang="en-US" sz="1000">
                <a:solidFill>
                  <a:srgbClr val="0C2340"/>
                </a:solidFill>
                <a:latin typeface="Arial"/>
              </a:rPr>
              <a:t>A world class RIM and Doc Control Team which has full adoption and stakeholder alignment/buy-in. All core processes are consistent and continuously improved, all key project data is collected, analytics are comprehensive, and reporting is completely data driven.  Systems are integrated and various data, along with related metadata, are easily accessible, accurate and tracked. Quality Assurance for Doc Control handover is 98%.</a:t>
            </a:r>
          </a:p>
        </p:txBody>
      </p:sp>
      <p:sp>
        <p:nvSpPr>
          <p:cNvPr id="25" name="Line 4">
            <a:extLst>
              <a:ext uri="{FF2B5EF4-FFF2-40B4-BE49-F238E27FC236}">
                <a16:creationId xmlns:a16="http://schemas.microsoft.com/office/drawing/2014/main" id="{F157C050-D3DF-4C81-AF85-82AFC46A48B1}"/>
              </a:ext>
            </a:extLst>
          </p:cNvPr>
          <p:cNvSpPr>
            <a:spLocks noChangeShapeType="1"/>
          </p:cNvSpPr>
          <p:nvPr/>
        </p:nvSpPr>
        <p:spPr bwMode="auto">
          <a:xfrm flipH="1">
            <a:off x="2026756" y="3086549"/>
            <a:ext cx="6321425" cy="0"/>
          </a:xfrm>
          <a:prstGeom prst="line">
            <a:avLst/>
          </a:prstGeom>
          <a:noFill/>
          <a:ln w="6350">
            <a:solidFill>
              <a:srgbClr val="0C2340"/>
            </a:solidFill>
            <a:prstDash val="dash"/>
            <a:round/>
            <a:headEnd/>
            <a:tailEnd/>
          </a:ln>
          <a:extLst>
            <a:ext uri="{909E8E84-426E-40DD-AFC4-6F175D3DCCD1}">
              <a14:hiddenFill xmlns:a14="http://schemas.microsoft.com/office/drawing/2010/main">
                <a:noFill/>
              </a14:hiddenFill>
            </a:ext>
          </a:extLst>
        </p:spPr>
        <p:txBody>
          <a:bodyPr tIns="91440" bIns="91440" anchor="ct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6" name="Line 5">
            <a:extLst>
              <a:ext uri="{FF2B5EF4-FFF2-40B4-BE49-F238E27FC236}">
                <a16:creationId xmlns:a16="http://schemas.microsoft.com/office/drawing/2014/main" id="{F54D3637-EDD4-400B-BBA4-A3D58C2B34F1}"/>
              </a:ext>
            </a:extLst>
          </p:cNvPr>
          <p:cNvSpPr>
            <a:spLocks noChangeShapeType="1"/>
          </p:cNvSpPr>
          <p:nvPr/>
        </p:nvSpPr>
        <p:spPr bwMode="auto">
          <a:xfrm flipH="1">
            <a:off x="2505440" y="3997282"/>
            <a:ext cx="6321425" cy="0"/>
          </a:xfrm>
          <a:prstGeom prst="line">
            <a:avLst/>
          </a:prstGeom>
          <a:noFill/>
          <a:ln w="6350">
            <a:solidFill>
              <a:srgbClr val="0C2340"/>
            </a:solidFill>
            <a:prstDash val="dash"/>
            <a:round/>
            <a:headEnd/>
            <a:tailEnd/>
          </a:ln>
          <a:extLst>
            <a:ext uri="{909E8E84-426E-40DD-AFC4-6F175D3DCCD1}">
              <a14:hiddenFill xmlns:a14="http://schemas.microsoft.com/office/drawing/2010/main">
                <a:noFill/>
              </a14:hiddenFill>
            </a:ext>
          </a:extLst>
        </p:spPr>
        <p:txBody>
          <a:bodyPr tIns="91440" bIns="91440" anchor="ct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7" name="Line 6">
            <a:extLst>
              <a:ext uri="{FF2B5EF4-FFF2-40B4-BE49-F238E27FC236}">
                <a16:creationId xmlns:a16="http://schemas.microsoft.com/office/drawing/2014/main" id="{FC5FBFAB-8C21-4249-966C-940059F08DC8}"/>
              </a:ext>
            </a:extLst>
          </p:cNvPr>
          <p:cNvSpPr>
            <a:spLocks noChangeShapeType="1"/>
          </p:cNvSpPr>
          <p:nvPr/>
        </p:nvSpPr>
        <p:spPr bwMode="auto">
          <a:xfrm flipH="1">
            <a:off x="2971811" y="4919237"/>
            <a:ext cx="6321425" cy="0"/>
          </a:xfrm>
          <a:prstGeom prst="line">
            <a:avLst/>
          </a:prstGeom>
          <a:noFill/>
          <a:ln w="6350">
            <a:solidFill>
              <a:srgbClr val="0C2340"/>
            </a:solidFill>
            <a:prstDash val="dash"/>
            <a:round/>
            <a:headEnd/>
            <a:tailEnd/>
          </a:ln>
          <a:extLst>
            <a:ext uri="{909E8E84-426E-40DD-AFC4-6F175D3DCCD1}">
              <a14:hiddenFill xmlns:a14="http://schemas.microsoft.com/office/drawing/2010/main">
                <a:noFill/>
              </a14:hiddenFill>
            </a:ext>
          </a:extLst>
        </p:spPr>
        <p:txBody>
          <a:bodyPr tIns="91440" bIns="91440" anchor="ct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8" name="Line 7">
            <a:extLst>
              <a:ext uri="{FF2B5EF4-FFF2-40B4-BE49-F238E27FC236}">
                <a16:creationId xmlns:a16="http://schemas.microsoft.com/office/drawing/2014/main" id="{E85815B3-13CA-423E-B234-66337D6003D9}"/>
              </a:ext>
            </a:extLst>
          </p:cNvPr>
          <p:cNvSpPr>
            <a:spLocks noChangeShapeType="1"/>
          </p:cNvSpPr>
          <p:nvPr/>
        </p:nvSpPr>
        <p:spPr bwMode="auto">
          <a:xfrm flipH="1">
            <a:off x="3477918" y="5815584"/>
            <a:ext cx="6250582" cy="0"/>
          </a:xfrm>
          <a:prstGeom prst="line">
            <a:avLst/>
          </a:prstGeom>
          <a:noFill/>
          <a:ln w="6350">
            <a:solidFill>
              <a:srgbClr val="0C2340"/>
            </a:solidFill>
            <a:prstDash val="dash"/>
            <a:round/>
            <a:headEnd/>
            <a:tailEnd/>
          </a:ln>
          <a:extLst>
            <a:ext uri="{909E8E84-426E-40DD-AFC4-6F175D3DCCD1}">
              <a14:hiddenFill xmlns:a14="http://schemas.microsoft.com/office/drawing/2010/main">
                <a:noFill/>
              </a14:hiddenFill>
            </a:ext>
          </a:extLst>
        </p:spPr>
        <p:txBody>
          <a:bodyPr tIns="91440" bIns="91440" anchor="ct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29" name="Rectangle 10">
            <a:extLst>
              <a:ext uri="{FF2B5EF4-FFF2-40B4-BE49-F238E27FC236}">
                <a16:creationId xmlns:a16="http://schemas.microsoft.com/office/drawing/2014/main" id="{72568735-4412-4567-B7CD-E51278CEFD9F}"/>
              </a:ext>
            </a:extLst>
          </p:cNvPr>
          <p:cNvSpPr>
            <a:spLocks noChangeArrowheads="1"/>
          </p:cNvSpPr>
          <p:nvPr/>
        </p:nvSpPr>
        <p:spPr bwMode="auto">
          <a:xfrm>
            <a:off x="3945450" y="3236279"/>
            <a:ext cx="763995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370">
              <a:lnSpc>
                <a:spcPct val="120000"/>
              </a:lnSpc>
              <a:spcBef>
                <a:spcPct val="60000"/>
              </a:spcBef>
              <a:buClr>
                <a:srgbClr val="00AFD7"/>
              </a:buClr>
              <a:buSzPct val="110000"/>
            </a:pPr>
            <a:r>
              <a:rPr lang="en-US" sz="1050" b="1">
                <a:solidFill>
                  <a:srgbClr val="0C2340"/>
                </a:solidFill>
                <a:latin typeface="Arial"/>
              </a:rPr>
              <a:t>Level 4: Efficient / Grown-up </a:t>
            </a:r>
            <a:r>
              <a:rPr lang="en-US" sz="1050">
                <a:solidFill>
                  <a:srgbClr val="0C2340"/>
                </a:solidFill>
                <a:latin typeface="Arial"/>
              </a:rPr>
              <a:t>– </a:t>
            </a:r>
            <a:r>
              <a:rPr lang="en-US" sz="1000">
                <a:solidFill>
                  <a:srgbClr val="0C2340"/>
                </a:solidFill>
                <a:latin typeface="Arial"/>
              </a:rPr>
              <a:t>A very successful RIM Function which has good sponsorship. All core processes are consistent, all stakeholders are educated on Records Classification and Retention. Document Control Plays an important role in the success of Operations, Engineering and Projects with the use of consistent review cycles for all critical controlled documents. Vendor/Project DC work with the Central DC Team for successful handover. Legal hold, reviews and audit are easily automated. </a:t>
            </a:r>
          </a:p>
        </p:txBody>
      </p:sp>
      <p:sp>
        <p:nvSpPr>
          <p:cNvPr id="30" name="Rectangle 11">
            <a:extLst>
              <a:ext uri="{FF2B5EF4-FFF2-40B4-BE49-F238E27FC236}">
                <a16:creationId xmlns:a16="http://schemas.microsoft.com/office/drawing/2014/main" id="{A598758A-8204-45C9-BD0B-5B3E04D2BFD9}"/>
              </a:ext>
            </a:extLst>
          </p:cNvPr>
          <p:cNvSpPr>
            <a:spLocks noChangeArrowheads="1"/>
          </p:cNvSpPr>
          <p:nvPr/>
        </p:nvSpPr>
        <p:spPr bwMode="auto">
          <a:xfrm>
            <a:off x="3945450" y="4118137"/>
            <a:ext cx="7004231"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370">
              <a:lnSpc>
                <a:spcPct val="120000"/>
              </a:lnSpc>
              <a:spcBef>
                <a:spcPct val="60000"/>
              </a:spcBef>
              <a:buClr>
                <a:srgbClr val="00AFD7"/>
              </a:buClr>
              <a:buSzPct val="110000"/>
            </a:pPr>
            <a:r>
              <a:rPr lang="en-US" sz="1050" b="1">
                <a:solidFill>
                  <a:srgbClr val="0C2340"/>
                </a:solidFill>
                <a:latin typeface="Arial"/>
              </a:rPr>
              <a:t>Level 3: Mature/Managed </a:t>
            </a:r>
            <a:r>
              <a:rPr lang="en-US" sz="1050">
                <a:solidFill>
                  <a:srgbClr val="0C2340"/>
                </a:solidFill>
                <a:latin typeface="Arial"/>
              </a:rPr>
              <a:t>– </a:t>
            </a:r>
            <a:r>
              <a:rPr lang="en-US" sz="1000">
                <a:solidFill>
                  <a:srgbClr val="0C2340"/>
                </a:solidFill>
                <a:latin typeface="Arial"/>
              </a:rPr>
              <a:t>A solid RIM function which experiences more successes than failures. Most processes have consistency, records are classified, retained and there is a documented disposition process while Document Control is getting standardized, has a numbering standard and documents have a review cycle. Critical Controlled Documents become defined. </a:t>
            </a:r>
          </a:p>
        </p:txBody>
      </p:sp>
      <p:sp>
        <p:nvSpPr>
          <p:cNvPr id="31" name="Rectangle 12">
            <a:extLst>
              <a:ext uri="{FF2B5EF4-FFF2-40B4-BE49-F238E27FC236}">
                <a16:creationId xmlns:a16="http://schemas.microsoft.com/office/drawing/2014/main" id="{2EA5BA97-0BF2-4581-ABE4-5B9316A87265}"/>
              </a:ext>
            </a:extLst>
          </p:cNvPr>
          <p:cNvSpPr>
            <a:spLocks noChangeArrowheads="1"/>
          </p:cNvSpPr>
          <p:nvPr/>
        </p:nvSpPr>
        <p:spPr bwMode="auto">
          <a:xfrm>
            <a:off x="3945450" y="5024829"/>
            <a:ext cx="5782899" cy="66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370">
              <a:lnSpc>
                <a:spcPct val="120000"/>
              </a:lnSpc>
              <a:spcBef>
                <a:spcPct val="60000"/>
              </a:spcBef>
              <a:buClr>
                <a:srgbClr val="00AFD7"/>
              </a:buClr>
              <a:buSzPct val="110000"/>
            </a:pPr>
            <a:r>
              <a:rPr lang="en-US" sz="1050" b="1">
                <a:solidFill>
                  <a:srgbClr val="0C2340"/>
                </a:solidFill>
                <a:latin typeface="Arial"/>
              </a:rPr>
              <a:t>Level 2: Established / Repeatable – </a:t>
            </a:r>
            <a:r>
              <a:rPr lang="en-US" sz="1000">
                <a:solidFill>
                  <a:srgbClr val="0C2340"/>
                </a:solidFill>
                <a:latin typeface="Arial"/>
              </a:rPr>
              <a:t>A recognized RIM function is operating but needs improvement. Some processes have consistency, records are classified, stored and retained. Document Control has the first stages of an ecosystem but no standards</a:t>
            </a:r>
          </a:p>
        </p:txBody>
      </p:sp>
      <p:sp>
        <p:nvSpPr>
          <p:cNvPr id="32" name="Rectangle 25">
            <a:extLst>
              <a:ext uri="{FF2B5EF4-FFF2-40B4-BE49-F238E27FC236}">
                <a16:creationId xmlns:a16="http://schemas.microsoft.com/office/drawing/2014/main" id="{BE6A79C8-DC82-49A0-BA4C-871DE081634C}"/>
              </a:ext>
            </a:extLst>
          </p:cNvPr>
          <p:cNvSpPr>
            <a:spLocks noChangeArrowheads="1"/>
          </p:cNvSpPr>
          <p:nvPr/>
        </p:nvSpPr>
        <p:spPr bwMode="auto">
          <a:xfrm>
            <a:off x="3945450" y="5799924"/>
            <a:ext cx="5782899" cy="50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72000" tIns="72000" rIns="72000" bIns="72000">
            <a:spAutoFit/>
          </a:bodyPr>
          <a:lstStyle/>
          <a:p>
            <a:pPr defTabSz="914370">
              <a:lnSpc>
                <a:spcPct val="120000"/>
              </a:lnSpc>
              <a:spcBef>
                <a:spcPct val="60000"/>
              </a:spcBef>
              <a:buClr>
                <a:srgbClr val="0C2340"/>
              </a:buClr>
            </a:pPr>
            <a:r>
              <a:rPr lang="en-US" sz="1050" b="1">
                <a:solidFill>
                  <a:srgbClr val="0C2340"/>
                </a:solidFill>
                <a:latin typeface="Arial"/>
              </a:rPr>
              <a:t>Level 1: Immature / Initial – </a:t>
            </a:r>
            <a:r>
              <a:rPr lang="en-US" sz="1000">
                <a:solidFill>
                  <a:srgbClr val="0C2340"/>
                </a:solidFill>
                <a:latin typeface="Arial"/>
              </a:rPr>
              <a:t>A RIM entity is operating but with inconsistent processes, non-standard classification structures, no retention schedules and no document control ecosystem</a:t>
            </a:r>
            <a:endParaRPr lang="en-US" sz="1000" b="1">
              <a:solidFill>
                <a:srgbClr val="0C2340"/>
              </a:solidFill>
              <a:latin typeface="Arial"/>
            </a:endParaRPr>
          </a:p>
        </p:txBody>
      </p:sp>
      <p:sp>
        <p:nvSpPr>
          <p:cNvPr id="33" name="Rectangle 25">
            <a:extLst>
              <a:ext uri="{FF2B5EF4-FFF2-40B4-BE49-F238E27FC236}">
                <a16:creationId xmlns:a16="http://schemas.microsoft.com/office/drawing/2014/main" id="{E2B0EE76-BBB3-402E-A1C1-5CEB3A87B5E8}"/>
              </a:ext>
            </a:extLst>
          </p:cNvPr>
          <p:cNvSpPr>
            <a:spLocks noChangeArrowheads="1"/>
          </p:cNvSpPr>
          <p:nvPr/>
        </p:nvSpPr>
        <p:spPr bwMode="auto">
          <a:xfrm>
            <a:off x="3945450" y="6328307"/>
            <a:ext cx="5782899" cy="32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72000" tIns="72000" rIns="72000" bIns="72000">
            <a:spAutoFit/>
          </a:bodyPr>
          <a:lstStyle/>
          <a:p>
            <a:pPr defTabSz="914370">
              <a:lnSpc>
                <a:spcPct val="120000"/>
              </a:lnSpc>
              <a:spcBef>
                <a:spcPct val="60000"/>
              </a:spcBef>
              <a:buClr>
                <a:srgbClr val="0C2340"/>
              </a:buClr>
            </a:pPr>
            <a:r>
              <a:rPr lang="en-US" sz="1050" b="1">
                <a:solidFill>
                  <a:srgbClr val="0C2340"/>
                </a:solidFill>
                <a:latin typeface="Arial"/>
              </a:rPr>
              <a:t>Level 0: Absent – </a:t>
            </a:r>
            <a:r>
              <a:rPr lang="en-US" sz="1000">
                <a:solidFill>
                  <a:srgbClr val="0C2340"/>
                </a:solidFill>
                <a:latin typeface="Arial"/>
              </a:rPr>
              <a:t>No identifiable RIM or Doc Control Principles, Standards or Processes</a:t>
            </a:r>
            <a:endParaRPr lang="en-US" sz="1000" b="1">
              <a:solidFill>
                <a:srgbClr val="0C2340"/>
              </a:solidFill>
              <a:latin typeface="Arial"/>
            </a:endParaRPr>
          </a:p>
        </p:txBody>
      </p:sp>
      <p:grpSp>
        <p:nvGrpSpPr>
          <p:cNvPr id="35" name="Group 34">
            <a:extLst>
              <a:ext uri="{FF2B5EF4-FFF2-40B4-BE49-F238E27FC236}">
                <a16:creationId xmlns:a16="http://schemas.microsoft.com/office/drawing/2014/main" id="{73225D68-3C9C-4E53-BF7A-9D6237EE5AF3}"/>
              </a:ext>
            </a:extLst>
          </p:cNvPr>
          <p:cNvGrpSpPr/>
          <p:nvPr/>
        </p:nvGrpSpPr>
        <p:grpSpPr bwMode="ltGray">
          <a:xfrm>
            <a:off x="1063367" y="2197083"/>
            <a:ext cx="2882233" cy="4500920"/>
            <a:chOff x="2051720" y="1880828"/>
            <a:chExt cx="2882233" cy="4500920"/>
          </a:xfrm>
        </p:grpSpPr>
        <p:sp>
          <p:nvSpPr>
            <p:cNvPr id="38" name="Freeform 16">
              <a:extLst>
                <a:ext uri="{FF2B5EF4-FFF2-40B4-BE49-F238E27FC236}">
                  <a16:creationId xmlns:a16="http://schemas.microsoft.com/office/drawing/2014/main" id="{8C593627-3F99-4A5E-80CD-06136FD883C9}"/>
                </a:ext>
              </a:extLst>
            </p:cNvPr>
            <p:cNvSpPr/>
            <p:nvPr/>
          </p:nvSpPr>
          <p:spPr bwMode="ltGray">
            <a:xfrm>
              <a:off x="2127885" y="1880828"/>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74930" tIns="74930" rIns="749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r>
                <a:rPr kumimoji="0" lang="en-US" sz="5900" b="0" i="0" u="none" strike="noStrike" kern="0" cap="none" spc="0" normalizeH="0" baseline="0" noProof="0">
                  <a:ln>
                    <a:noFill/>
                  </a:ln>
                  <a:solidFill>
                    <a:srgbClr val="FFFFFF"/>
                  </a:solidFill>
                  <a:effectLst/>
                  <a:uLnTx/>
                  <a:uFillTx/>
                  <a:latin typeface="Arial"/>
                  <a:ea typeface="+mn-ea"/>
                  <a:cs typeface="+mn-cs"/>
                </a:rPr>
                <a:t> </a:t>
              </a:r>
            </a:p>
          </p:txBody>
        </p:sp>
        <p:sp>
          <p:nvSpPr>
            <p:cNvPr id="39" name="Freeform 17">
              <a:extLst>
                <a:ext uri="{FF2B5EF4-FFF2-40B4-BE49-F238E27FC236}">
                  <a16:creationId xmlns:a16="http://schemas.microsoft.com/office/drawing/2014/main" id="{966B183F-F840-4E46-B565-57A986B9ADF6}"/>
                </a:ext>
              </a:extLst>
            </p:cNvPr>
            <p:cNvSpPr/>
            <p:nvPr/>
          </p:nvSpPr>
          <p:spPr bwMode="ltGray">
            <a:xfrm>
              <a:off x="2051721" y="2788213"/>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678450" tIns="74930" rIns="67845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0" name="Freeform 18">
              <a:extLst>
                <a:ext uri="{FF2B5EF4-FFF2-40B4-BE49-F238E27FC236}">
                  <a16:creationId xmlns:a16="http://schemas.microsoft.com/office/drawing/2014/main" id="{948F64AF-82C9-41AB-9C8B-B143C41ED9EA}"/>
                </a:ext>
              </a:extLst>
            </p:cNvPr>
            <p:cNvSpPr/>
            <p:nvPr/>
          </p:nvSpPr>
          <p:spPr bwMode="ltGray">
            <a:xfrm>
              <a:off x="2051720" y="3695598"/>
              <a:ext cx="1946875" cy="871380"/>
            </a:xfrm>
            <a:custGeom>
              <a:avLst/>
              <a:gdLst/>
              <a:ahLst/>
              <a:cxnLst/>
              <a:rect l="l" t="t" r="r" b="b"/>
              <a:pathLst>
                <a:path w="1946875" h="871380">
                  <a:moveTo>
                    <a:pt x="0" y="0"/>
                  </a:moveTo>
                  <a:lnTo>
                    <a:pt x="1479198" y="0"/>
                  </a:lnTo>
                  <a:lnTo>
                    <a:pt x="1946875" y="871380"/>
                  </a:lnTo>
                  <a:lnTo>
                    <a:pt x="0" y="87138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980210" tIns="74930" rIns="980209"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1" name="Freeform 19">
              <a:extLst>
                <a:ext uri="{FF2B5EF4-FFF2-40B4-BE49-F238E27FC236}">
                  <a16:creationId xmlns:a16="http://schemas.microsoft.com/office/drawing/2014/main" id="{22E71584-FC58-4E9A-A194-7C08187044BF}"/>
                </a:ext>
              </a:extLst>
            </p:cNvPr>
            <p:cNvSpPr/>
            <p:nvPr/>
          </p:nvSpPr>
          <p:spPr bwMode="ltGray">
            <a:xfrm>
              <a:off x="2051720" y="4602983"/>
              <a:ext cx="2414552" cy="871380"/>
            </a:xfrm>
            <a:custGeom>
              <a:avLst/>
              <a:gdLst/>
              <a:ahLst/>
              <a:cxnLst/>
              <a:rect l="l" t="t" r="r" b="b"/>
              <a:pathLst>
                <a:path w="2414552" h="871380">
                  <a:moveTo>
                    <a:pt x="0" y="0"/>
                  </a:moveTo>
                  <a:lnTo>
                    <a:pt x="1946875" y="0"/>
                  </a:lnTo>
                  <a:lnTo>
                    <a:pt x="2414552" y="871380"/>
                  </a:lnTo>
                  <a:lnTo>
                    <a:pt x="0" y="87138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42" name="Freeform 20">
              <a:extLst>
                <a:ext uri="{FF2B5EF4-FFF2-40B4-BE49-F238E27FC236}">
                  <a16:creationId xmlns:a16="http://schemas.microsoft.com/office/drawing/2014/main" id="{BB6B1F4F-9321-4195-99AD-5BA0A11261EF}"/>
                </a:ext>
              </a:extLst>
            </p:cNvPr>
            <p:cNvSpPr/>
            <p:nvPr/>
          </p:nvSpPr>
          <p:spPr bwMode="ltGray">
            <a:xfrm>
              <a:off x="2051721" y="5510368"/>
              <a:ext cx="2882232" cy="871380"/>
            </a:xfrm>
            <a:custGeom>
              <a:avLst/>
              <a:gdLst/>
              <a:ahLst/>
              <a:cxnLst/>
              <a:rect l="l" t="t" r="r" b="b"/>
              <a:pathLst>
                <a:path w="2846227" h="871380">
                  <a:moveTo>
                    <a:pt x="0" y="0"/>
                  </a:moveTo>
                  <a:lnTo>
                    <a:pt x="2378550" y="0"/>
                  </a:lnTo>
                  <a:lnTo>
                    <a:pt x="2846227" y="871380"/>
                  </a:lnTo>
                  <a:lnTo>
                    <a:pt x="0" y="87138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1583729" tIns="74930" rIns="15837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grpSp>
      <p:pic>
        <p:nvPicPr>
          <p:cNvPr id="44" name="Picture 43" descr="Logo&#10;&#10;Description automatically generated with low confidence">
            <a:extLst>
              <a:ext uri="{FF2B5EF4-FFF2-40B4-BE49-F238E27FC236}">
                <a16:creationId xmlns:a16="http://schemas.microsoft.com/office/drawing/2014/main" id="{2F2DDFC3-ABB1-40DC-934A-3B2700D6B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34" name="Title 1">
            <a:extLst>
              <a:ext uri="{FF2B5EF4-FFF2-40B4-BE49-F238E27FC236}">
                <a16:creationId xmlns:a16="http://schemas.microsoft.com/office/drawing/2014/main" id="{B35C0F55-861D-1EB8-DFEE-15E1E528C519}"/>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Defining Success At Each Level</a:t>
            </a:r>
            <a:br>
              <a:rPr lang="en-US" sz="4000"/>
            </a:br>
            <a:endParaRPr lang="en-US" sz="2000"/>
          </a:p>
        </p:txBody>
      </p:sp>
      <p:sp>
        <p:nvSpPr>
          <p:cNvPr id="36" name="TextBox 35">
            <a:extLst>
              <a:ext uri="{FF2B5EF4-FFF2-40B4-BE49-F238E27FC236}">
                <a16:creationId xmlns:a16="http://schemas.microsoft.com/office/drawing/2014/main" id="{2DE0E7DE-5CD8-EC27-5994-43BB0A3DFF1A}"/>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Success with Information Management is achieved when, broadly, the following tollgates are met</a:t>
            </a:r>
          </a:p>
        </p:txBody>
      </p:sp>
    </p:spTree>
    <p:extLst>
      <p:ext uri="{BB962C8B-B14F-4D97-AF65-F5344CB8AC3E}">
        <p14:creationId xmlns:p14="http://schemas.microsoft.com/office/powerpoint/2010/main" val="2221207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D4BA47-1756-4102-8931-60BB8DB5FA09}"/>
              </a:ext>
            </a:extLst>
          </p:cNvPr>
          <p:cNvSpPr/>
          <p:nvPr/>
        </p:nvSpPr>
        <p:spPr>
          <a:xfrm>
            <a:off x="1122952" y="1713230"/>
            <a:ext cx="8621713" cy="4702175"/>
          </a:xfrm>
          <a:prstGeom prst="rect">
            <a:avLst/>
          </a:prstGeom>
          <a:ln>
            <a:solidFill>
              <a:srgbClr val="FFFFFF"/>
            </a:solidFill>
          </a:ln>
        </p:spPr>
        <p:txBody>
          <a:bodyPr/>
          <a:lstStyle/>
          <a:p>
            <a:pPr marL="0" marR="0" lvl="0" indent="0" defTabSz="9143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2340"/>
              </a:solidFill>
              <a:effectLst/>
              <a:uLnTx/>
              <a:uFillTx/>
              <a:latin typeface="Arial"/>
            </a:endParaRPr>
          </a:p>
        </p:txBody>
      </p:sp>
      <p:sp>
        <p:nvSpPr>
          <p:cNvPr id="4" name="Rectangle 25">
            <a:extLst>
              <a:ext uri="{FF2B5EF4-FFF2-40B4-BE49-F238E27FC236}">
                <a16:creationId xmlns:a16="http://schemas.microsoft.com/office/drawing/2014/main" id="{41242C42-3FEF-4851-98C0-43992B3E8DBC}"/>
              </a:ext>
            </a:extLst>
          </p:cNvPr>
          <p:cNvSpPr>
            <a:spLocks noChangeArrowheads="1"/>
          </p:cNvSpPr>
          <p:nvPr/>
        </p:nvSpPr>
        <p:spPr bwMode="auto">
          <a:xfrm>
            <a:off x="3350129" y="1994492"/>
            <a:ext cx="7562840" cy="123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72000" tIns="72000" rIns="72000" bIns="72000">
            <a:spAutoFit/>
          </a:bodyPr>
          <a:lstStyle/>
          <a:p>
            <a:pPr defTabSz="914370">
              <a:lnSpc>
                <a:spcPct val="120000"/>
              </a:lnSpc>
              <a:spcBef>
                <a:spcPct val="60000"/>
              </a:spcBef>
              <a:buClr>
                <a:srgbClr val="0C2340"/>
              </a:buClr>
            </a:pPr>
            <a:r>
              <a:rPr lang="en-US" sz="1000">
                <a:solidFill>
                  <a:srgbClr val="0C2340"/>
                </a:solidFill>
                <a:latin typeface="Arial"/>
              </a:rPr>
              <a:t>Identification of Engineering Information: </a:t>
            </a:r>
          </a:p>
          <a:p>
            <a:pPr marL="171450" indent="-171450" defTabSz="914370">
              <a:lnSpc>
                <a:spcPct val="120000"/>
              </a:lnSpc>
              <a:spcBef>
                <a:spcPct val="60000"/>
              </a:spcBef>
              <a:buClr>
                <a:srgbClr val="0C2340"/>
              </a:buClr>
              <a:buFont typeface="Arial" panose="020B0604020202020204" pitchFamily="34" charset="0"/>
              <a:buChar char="•"/>
            </a:pPr>
            <a:r>
              <a:rPr lang="en-US" sz="1000" b="1">
                <a:solidFill>
                  <a:srgbClr val="0C2340"/>
                </a:solidFill>
                <a:latin typeface="Arial"/>
              </a:rPr>
              <a:t>Identify</a:t>
            </a:r>
            <a:r>
              <a:rPr lang="en-US" sz="1000">
                <a:solidFill>
                  <a:srgbClr val="0C2340"/>
                </a:solidFill>
                <a:latin typeface="Arial"/>
              </a:rPr>
              <a:t>: Define what is classes as “Engineering Information” and assign basic “classification” designation</a:t>
            </a:r>
          </a:p>
          <a:p>
            <a:pPr defTabSz="914370">
              <a:lnSpc>
                <a:spcPct val="120000"/>
              </a:lnSpc>
              <a:spcBef>
                <a:spcPct val="60000"/>
              </a:spcBef>
              <a:buClr>
                <a:srgbClr val="0C2340"/>
              </a:buClr>
            </a:pPr>
            <a:r>
              <a:rPr lang="en-US" sz="1000">
                <a:solidFill>
                  <a:srgbClr val="0C2340"/>
                </a:solidFill>
                <a:latin typeface="Arial"/>
              </a:rPr>
              <a:t>First and basic step is to define and differentiate between works-in-progress (future records) and actual records (evidence of operational and/or transactional activity, point-in-time evidence). These range from hiring documents to receipts. Generally, all business decisions, plans, activities, organizational structures and strategies will fall into this category. </a:t>
            </a:r>
          </a:p>
        </p:txBody>
      </p:sp>
      <p:grpSp>
        <p:nvGrpSpPr>
          <p:cNvPr id="6" name="Group 5">
            <a:extLst>
              <a:ext uri="{FF2B5EF4-FFF2-40B4-BE49-F238E27FC236}">
                <a16:creationId xmlns:a16="http://schemas.microsoft.com/office/drawing/2014/main" id="{E913B40E-16EE-4D80-A918-42B37F7C1D25}"/>
              </a:ext>
            </a:extLst>
          </p:cNvPr>
          <p:cNvGrpSpPr/>
          <p:nvPr/>
        </p:nvGrpSpPr>
        <p:grpSpPr bwMode="ltGray">
          <a:xfrm>
            <a:off x="1079380" y="1914484"/>
            <a:ext cx="2882233" cy="4500920"/>
            <a:chOff x="2051720" y="1880828"/>
            <a:chExt cx="2882233" cy="4500920"/>
          </a:xfrm>
        </p:grpSpPr>
        <p:sp>
          <p:nvSpPr>
            <p:cNvPr id="9" name="Freeform 16">
              <a:extLst>
                <a:ext uri="{FF2B5EF4-FFF2-40B4-BE49-F238E27FC236}">
                  <a16:creationId xmlns:a16="http://schemas.microsoft.com/office/drawing/2014/main" id="{979811CB-E80D-434E-AEE4-8DFD0BC03A9A}"/>
                </a:ext>
              </a:extLst>
            </p:cNvPr>
            <p:cNvSpPr/>
            <p:nvPr/>
          </p:nvSpPr>
          <p:spPr bwMode="ltGray">
            <a:xfrm>
              <a:off x="2127885" y="1880828"/>
              <a:ext cx="935355" cy="871380"/>
            </a:xfrm>
            <a:custGeom>
              <a:avLst/>
              <a:gdLst>
                <a:gd name="connsiteX0" fmla="*/ 0 w 1724342"/>
                <a:gd name="connsiteY0" fmla="*/ 940434 h 940434"/>
                <a:gd name="connsiteX1" fmla="*/ 862171 w 1724342"/>
                <a:gd name="connsiteY1" fmla="*/ 0 h 940434"/>
                <a:gd name="connsiteX2" fmla="*/ 862171 w 1724342"/>
                <a:gd name="connsiteY2" fmla="*/ 0 h 940434"/>
                <a:gd name="connsiteX3" fmla="*/ 1724342 w 1724342"/>
                <a:gd name="connsiteY3" fmla="*/ 940434 h 940434"/>
                <a:gd name="connsiteX4" fmla="*/ 0 w 1724342"/>
                <a:gd name="connsiteY4" fmla="*/ 940434 h 9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2" h="940434">
                  <a:moveTo>
                    <a:pt x="0" y="940434"/>
                  </a:moveTo>
                  <a:lnTo>
                    <a:pt x="862171" y="0"/>
                  </a:lnTo>
                  <a:lnTo>
                    <a:pt x="862171" y="0"/>
                  </a:lnTo>
                  <a:lnTo>
                    <a:pt x="1724342" y="940434"/>
                  </a:lnTo>
                  <a:lnTo>
                    <a:pt x="0" y="940434"/>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74930" tIns="74930" rIns="749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r>
                <a:rPr kumimoji="0" lang="en-US" sz="5900" b="0" i="0" u="none" strike="noStrike" kern="0" cap="none" spc="0" normalizeH="0" baseline="0" noProof="0">
                  <a:ln>
                    <a:noFill/>
                  </a:ln>
                  <a:solidFill>
                    <a:srgbClr val="FFFFFF"/>
                  </a:solidFill>
                  <a:effectLst/>
                  <a:uLnTx/>
                  <a:uFillTx/>
                  <a:latin typeface="Arial"/>
                  <a:ea typeface="+mn-ea"/>
                  <a:cs typeface="+mn-cs"/>
                </a:rPr>
                <a:t> </a:t>
              </a:r>
            </a:p>
          </p:txBody>
        </p:sp>
        <p:sp>
          <p:nvSpPr>
            <p:cNvPr id="10" name="Freeform 17">
              <a:extLst>
                <a:ext uri="{FF2B5EF4-FFF2-40B4-BE49-F238E27FC236}">
                  <a16:creationId xmlns:a16="http://schemas.microsoft.com/office/drawing/2014/main" id="{7C0EABE7-CF54-4BA4-A7EC-AC23685EE1F7}"/>
                </a:ext>
              </a:extLst>
            </p:cNvPr>
            <p:cNvSpPr/>
            <p:nvPr/>
          </p:nvSpPr>
          <p:spPr bwMode="ltGray">
            <a:xfrm>
              <a:off x="2051721" y="2788213"/>
              <a:ext cx="1479197" cy="871380"/>
            </a:xfrm>
            <a:custGeom>
              <a:avLst/>
              <a:gdLst/>
              <a:ahLst/>
              <a:cxnLst/>
              <a:rect l="l" t="t" r="r" b="b"/>
              <a:pathLst>
                <a:path w="1479197" h="871380">
                  <a:moveTo>
                    <a:pt x="76165" y="0"/>
                  </a:moveTo>
                  <a:lnTo>
                    <a:pt x="1011520" y="0"/>
                  </a:lnTo>
                  <a:lnTo>
                    <a:pt x="1479197" y="871380"/>
                  </a:lnTo>
                  <a:lnTo>
                    <a:pt x="0" y="871380"/>
                  </a:lnTo>
                  <a:lnTo>
                    <a:pt x="0" y="14191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678450" tIns="74930" rIns="67845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1" name="Freeform 18">
              <a:extLst>
                <a:ext uri="{FF2B5EF4-FFF2-40B4-BE49-F238E27FC236}">
                  <a16:creationId xmlns:a16="http://schemas.microsoft.com/office/drawing/2014/main" id="{1651388F-95FC-45CE-99E8-8967C99D56C2}"/>
                </a:ext>
              </a:extLst>
            </p:cNvPr>
            <p:cNvSpPr/>
            <p:nvPr/>
          </p:nvSpPr>
          <p:spPr bwMode="ltGray">
            <a:xfrm>
              <a:off x="2051720" y="3695598"/>
              <a:ext cx="1946875" cy="871380"/>
            </a:xfrm>
            <a:custGeom>
              <a:avLst/>
              <a:gdLst/>
              <a:ahLst/>
              <a:cxnLst/>
              <a:rect l="l" t="t" r="r" b="b"/>
              <a:pathLst>
                <a:path w="1946875" h="871380">
                  <a:moveTo>
                    <a:pt x="0" y="0"/>
                  </a:moveTo>
                  <a:lnTo>
                    <a:pt x="1479198" y="0"/>
                  </a:lnTo>
                  <a:lnTo>
                    <a:pt x="1946875" y="871380"/>
                  </a:lnTo>
                  <a:lnTo>
                    <a:pt x="0" y="871380"/>
                  </a:lnTo>
                  <a:close/>
                </a:path>
              </a:pathLst>
            </a:custGeom>
            <a:solidFill>
              <a:srgbClr val="0C2340"/>
            </a:solidFill>
            <a:ln w="76200" cap="flat" cmpd="sng" algn="ctr">
              <a:solidFill>
                <a:srgbClr val="FFFFFF">
                  <a:hueOff val="0"/>
                  <a:satOff val="0"/>
                  <a:lumOff val="0"/>
                  <a:alphaOff val="0"/>
                </a:srgbClr>
              </a:solidFill>
              <a:prstDash val="solid"/>
            </a:ln>
            <a:effectLst/>
          </p:spPr>
          <p:txBody>
            <a:bodyPr spcFirstLastPara="0" vert="horz" wrap="square" lIns="980210" tIns="74930" rIns="980209"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2" name="Freeform 19">
              <a:extLst>
                <a:ext uri="{FF2B5EF4-FFF2-40B4-BE49-F238E27FC236}">
                  <a16:creationId xmlns:a16="http://schemas.microsoft.com/office/drawing/2014/main" id="{0C02BF23-1A38-4A53-9A4A-65AE5ABDCA8E}"/>
                </a:ext>
              </a:extLst>
            </p:cNvPr>
            <p:cNvSpPr/>
            <p:nvPr/>
          </p:nvSpPr>
          <p:spPr bwMode="ltGray">
            <a:xfrm>
              <a:off x="2051720" y="4602983"/>
              <a:ext cx="2414552" cy="871380"/>
            </a:xfrm>
            <a:custGeom>
              <a:avLst/>
              <a:gdLst/>
              <a:ahLst/>
              <a:cxnLst/>
              <a:rect l="l" t="t" r="r" b="b"/>
              <a:pathLst>
                <a:path w="2414552" h="871380">
                  <a:moveTo>
                    <a:pt x="0" y="0"/>
                  </a:moveTo>
                  <a:lnTo>
                    <a:pt x="1946875" y="0"/>
                  </a:lnTo>
                  <a:lnTo>
                    <a:pt x="2414552" y="871380"/>
                  </a:lnTo>
                  <a:lnTo>
                    <a:pt x="0" y="871380"/>
                  </a:lnTo>
                  <a:close/>
                </a:path>
              </a:pathLst>
            </a:custGeom>
            <a:solidFill>
              <a:schemeClr val="tx1">
                <a:lumMod val="50000"/>
              </a:schemeClr>
            </a:solidFill>
            <a:ln w="76200" cap="flat" cmpd="sng" algn="ctr">
              <a:solidFill>
                <a:srgbClr val="FFFFFF">
                  <a:hueOff val="0"/>
                  <a:satOff val="0"/>
                  <a:lumOff val="0"/>
                  <a:alphaOff val="0"/>
                </a:srgbClr>
              </a:solidFill>
              <a:prstDash val="solid"/>
            </a:ln>
            <a:effectLst/>
          </p:spPr>
          <p:txBody>
            <a:bodyPr spcFirstLastPara="0" vert="horz" wrap="square" lIns="1281970" tIns="74930" rIns="128197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sp>
          <p:nvSpPr>
            <p:cNvPr id="13" name="Freeform 20">
              <a:extLst>
                <a:ext uri="{FF2B5EF4-FFF2-40B4-BE49-F238E27FC236}">
                  <a16:creationId xmlns:a16="http://schemas.microsoft.com/office/drawing/2014/main" id="{46A85611-1DFD-4BB3-8D54-D0066CB6917F}"/>
                </a:ext>
              </a:extLst>
            </p:cNvPr>
            <p:cNvSpPr/>
            <p:nvPr/>
          </p:nvSpPr>
          <p:spPr bwMode="ltGray">
            <a:xfrm>
              <a:off x="2051721" y="5510368"/>
              <a:ext cx="2882232" cy="871380"/>
            </a:xfrm>
            <a:custGeom>
              <a:avLst/>
              <a:gdLst/>
              <a:ahLst/>
              <a:cxnLst/>
              <a:rect l="l" t="t" r="r" b="b"/>
              <a:pathLst>
                <a:path w="2846227" h="871380">
                  <a:moveTo>
                    <a:pt x="0" y="0"/>
                  </a:moveTo>
                  <a:lnTo>
                    <a:pt x="2378550" y="0"/>
                  </a:lnTo>
                  <a:lnTo>
                    <a:pt x="2846227" y="871380"/>
                  </a:lnTo>
                  <a:lnTo>
                    <a:pt x="0" y="871380"/>
                  </a:lnTo>
                  <a:close/>
                </a:path>
              </a:pathLst>
            </a:custGeom>
            <a:solidFill>
              <a:schemeClr val="accent1"/>
            </a:solidFill>
            <a:ln w="76200" cap="flat" cmpd="sng" algn="ctr">
              <a:solidFill>
                <a:srgbClr val="FFFFFF">
                  <a:hueOff val="0"/>
                  <a:satOff val="0"/>
                  <a:lumOff val="0"/>
                  <a:alphaOff val="0"/>
                </a:srgbClr>
              </a:solidFill>
              <a:prstDash val="solid"/>
            </a:ln>
            <a:effectLst/>
          </p:spPr>
          <p:txBody>
            <a:bodyPr spcFirstLastPara="0" vert="horz" wrap="square" lIns="1583729" tIns="74930" rIns="1583730" bIns="74930" numCol="1" spcCol="1270" anchor="ctr" anchorCtr="0">
              <a:noAutofit/>
            </a:bodyPr>
            <a:lstStyle/>
            <a:p>
              <a:pPr marL="0" marR="0" lvl="0" indent="0" algn="ctr" defTabSz="2622464"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srgbClr val="FFFFFF"/>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6E3177F0-FC88-4CA5-8627-DFD621861BAE}"/>
              </a:ext>
            </a:extLst>
          </p:cNvPr>
          <p:cNvSpPr txBox="1"/>
          <p:nvPr/>
        </p:nvSpPr>
        <p:spPr>
          <a:xfrm>
            <a:off x="1122647" y="5750384"/>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1:</a:t>
            </a:r>
          </a:p>
          <a:p>
            <a:pPr algn="ctr" defTabSz="946052"/>
            <a:r>
              <a:rPr lang="en-US" sz="998" b="1">
                <a:solidFill>
                  <a:srgbClr val="FFFFFF"/>
                </a:solidFill>
                <a:latin typeface="Arial"/>
              </a:rPr>
              <a:t> </a:t>
            </a:r>
            <a:r>
              <a:rPr lang="en-US" sz="998">
                <a:solidFill>
                  <a:srgbClr val="FFFFFF"/>
                </a:solidFill>
                <a:latin typeface="Arial"/>
              </a:rPr>
              <a:t>Immature / Initial</a:t>
            </a:r>
          </a:p>
        </p:txBody>
      </p:sp>
      <p:sp>
        <p:nvSpPr>
          <p:cNvPr id="15" name="TextBox 14">
            <a:extLst>
              <a:ext uri="{FF2B5EF4-FFF2-40B4-BE49-F238E27FC236}">
                <a16:creationId xmlns:a16="http://schemas.microsoft.com/office/drawing/2014/main" id="{24D72154-3BE4-4EBD-9847-BB7B66257131}"/>
              </a:ext>
            </a:extLst>
          </p:cNvPr>
          <p:cNvSpPr txBox="1"/>
          <p:nvPr/>
        </p:nvSpPr>
        <p:spPr>
          <a:xfrm>
            <a:off x="845542" y="4827410"/>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2:</a:t>
            </a:r>
          </a:p>
          <a:p>
            <a:pPr algn="ctr" defTabSz="946052"/>
            <a:r>
              <a:rPr lang="en-US" sz="998" b="1">
                <a:solidFill>
                  <a:srgbClr val="FFFFFF"/>
                </a:solidFill>
                <a:latin typeface="Arial"/>
              </a:rPr>
              <a:t> </a:t>
            </a:r>
            <a:r>
              <a:rPr lang="en-US" sz="998">
                <a:solidFill>
                  <a:srgbClr val="FFFFFF"/>
                </a:solidFill>
                <a:latin typeface="Arial"/>
              </a:rPr>
              <a:t>Established / Repeatable </a:t>
            </a:r>
          </a:p>
        </p:txBody>
      </p:sp>
      <p:sp>
        <p:nvSpPr>
          <p:cNvPr id="16" name="TextBox 15">
            <a:extLst>
              <a:ext uri="{FF2B5EF4-FFF2-40B4-BE49-F238E27FC236}">
                <a16:creationId xmlns:a16="http://schemas.microsoft.com/office/drawing/2014/main" id="{2EE938A1-9D7C-48AD-BE03-A94A7426590B}"/>
              </a:ext>
            </a:extLst>
          </p:cNvPr>
          <p:cNvSpPr txBox="1"/>
          <p:nvPr/>
        </p:nvSpPr>
        <p:spPr>
          <a:xfrm>
            <a:off x="657292" y="3899609"/>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3:</a:t>
            </a:r>
          </a:p>
          <a:p>
            <a:pPr algn="ctr" defTabSz="946052"/>
            <a:r>
              <a:rPr lang="en-US" sz="998" b="1">
                <a:solidFill>
                  <a:srgbClr val="FFFFFF"/>
                </a:solidFill>
                <a:latin typeface="Arial"/>
              </a:rPr>
              <a:t> </a:t>
            </a:r>
            <a:r>
              <a:rPr lang="en-US" sz="998">
                <a:solidFill>
                  <a:srgbClr val="FFFFFF"/>
                </a:solidFill>
                <a:latin typeface="Arial"/>
              </a:rPr>
              <a:t>Mature / Managed </a:t>
            </a:r>
          </a:p>
        </p:txBody>
      </p:sp>
      <p:sp>
        <p:nvSpPr>
          <p:cNvPr id="17" name="TextBox 16">
            <a:extLst>
              <a:ext uri="{FF2B5EF4-FFF2-40B4-BE49-F238E27FC236}">
                <a16:creationId xmlns:a16="http://schemas.microsoft.com/office/drawing/2014/main" id="{AF9F1452-B53A-4CA3-BD55-680DDC2B5570}"/>
              </a:ext>
            </a:extLst>
          </p:cNvPr>
          <p:cNvSpPr txBox="1"/>
          <p:nvPr/>
        </p:nvSpPr>
        <p:spPr>
          <a:xfrm>
            <a:off x="469591" y="3009925"/>
            <a:ext cx="2414549"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4:</a:t>
            </a:r>
          </a:p>
          <a:p>
            <a:pPr algn="ctr" defTabSz="946052"/>
            <a:r>
              <a:rPr lang="en-US" sz="998" b="1">
                <a:solidFill>
                  <a:srgbClr val="FFFFFF"/>
                </a:solidFill>
                <a:latin typeface="Arial"/>
              </a:rPr>
              <a:t> </a:t>
            </a:r>
            <a:r>
              <a:rPr lang="en-US" sz="998">
                <a:solidFill>
                  <a:srgbClr val="FFFFFF"/>
                </a:solidFill>
                <a:latin typeface="Arial"/>
              </a:rPr>
              <a:t>Efficient / Grown-Up</a:t>
            </a:r>
          </a:p>
        </p:txBody>
      </p:sp>
      <p:sp>
        <p:nvSpPr>
          <p:cNvPr id="18" name="TextBox 17">
            <a:extLst>
              <a:ext uri="{FF2B5EF4-FFF2-40B4-BE49-F238E27FC236}">
                <a16:creationId xmlns:a16="http://schemas.microsoft.com/office/drawing/2014/main" id="{897FD889-4E55-4988-987B-4B5ABA29077B}"/>
              </a:ext>
            </a:extLst>
          </p:cNvPr>
          <p:cNvSpPr txBox="1"/>
          <p:nvPr/>
        </p:nvSpPr>
        <p:spPr>
          <a:xfrm>
            <a:off x="1127219" y="2344905"/>
            <a:ext cx="998515" cy="471988"/>
          </a:xfrm>
          <a:prstGeom prst="rect">
            <a:avLst/>
          </a:prstGeom>
          <a:noFill/>
        </p:spPr>
        <p:txBody>
          <a:bodyPr wrap="square" lIns="81629" tIns="81629" rIns="81629" bIns="81629" rtlCol="0" anchor="ctr" anchorCtr="0">
            <a:spAutoFit/>
          </a:bodyPr>
          <a:lstStyle/>
          <a:p>
            <a:pPr algn="ctr" defTabSz="946052"/>
            <a:r>
              <a:rPr lang="en-US" sz="998" b="1">
                <a:solidFill>
                  <a:srgbClr val="FFFFFF"/>
                </a:solidFill>
                <a:latin typeface="Arial"/>
              </a:rPr>
              <a:t>Level 5:</a:t>
            </a:r>
          </a:p>
          <a:p>
            <a:pPr algn="ctr" defTabSz="946052"/>
            <a:r>
              <a:rPr lang="en-US" sz="998" b="1">
                <a:solidFill>
                  <a:srgbClr val="FFFFFF"/>
                </a:solidFill>
                <a:latin typeface="Arial"/>
              </a:rPr>
              <a:t> </a:t>
            </a:r>
            <a:r>
              <a:rPr lang="en-US" sz="900">
                <a:solidFill>
                  <a:srgbClr val="FFFFFF"/>
                </a:solidFill>
                <a:latin typeface="Arial"/>
              </a:rPr>
              <a:t>Best In Class</a:t>
            </a:r>
            <a:endParaRPr lang="en-US" sz="998">
              <a:solidFill>
                <a:srgbClr val="FFFFFF"/>
              </a:solidFill>
              <a:latin typeface="Arial"/>
            </a:endParaRPr>
          </a:p>
        </p:txBody>
      </p:sp>
      <p:grpSp>
        <p:nvGrpSpPr>
          <p:cNvPr id="19" name="Group 18">
            <a:extLst>
              <a:ext uri="{FF2B5EF4-FFF2-40B4-BE49-F238E27FC236}">
                <a16:creationId xmlns:a16="http://schemas.microsoft.com/office/drawing/2014/main" id="{8A92FF16-B47E-4F44-8FAB-617215CC8E41}"/>
              </a:ext>
            </a:extLst>
          </p:cNvPr>
          <p:cNvGrpSpPr/>
          <p:nvPr/>
        </p:nvGrpSpPr>
        <p:grpSpPr>
          <a:xfrm>
            <a:off x="4004879" y="4311547"/>
            <a:ext cx="6743893" cy="1196472"/>
            <a:chOff x="3175962" y="4277892"/>
            <a:chExt cx="6908090" cy="1196472"/>
          </a:xfrm>
        </p:grpSpPr>
        <p:grpSp>
          <p:nvGrpSpPr>
            <p:cNvPr id="20" name="Group 19">
              <a:extLst>
                <a:ext uri="{FF2B5EF4-FFF2-40B4-BE49-F238E27FC236}">
                  <a16:creationId xmlns:a16="http://schemas.microsoft.com/office/drawing/2014/main" id="{94EDC665-81E8-48EC-8991-1F630B9BB9D3}"/>
                </a:ext>
              </a:extLst>
            </p:cNvPr>
            <p:cNvGrpSpPr/>
            <p:nvPr/>
          </p:nvGrpSpPr>
          <p:grpSpPr>
            <a:xfrm>
              <a:off x="3175962" y="4277892"/>
              <a:ext cx="6908090" cy="1196472"/>
              <a:chOff x="537682" y="2623279"/>
              <a:chExt cx="11116636" cy="2678254"/>
            </a:xfrm>
          </p:grpSpPr>
          <p:grpSp>
            <p:nvGrpSpPr>
              <p:cNvPr id="26" name="Group 25">
                <a:extLst>
                  <a:ext uri="{FF2B5EF4-FFF2-40B4-BE49-F238E27FC236}">
                    <a16:creationId xmlns:a16="http://schemas.microsoft.com/office/drawing/2014/main" id="{311A99C4-6883-4422-A06C-AF4BDBC35BEC}"/>
                  </a:ext>
                </a:extLst>
              </p:cNvPr>
              <p:cNvGrpSpPr/>
              <p:nvPr/>
            </p:nvGrpSpPr>
            <p:grpSpPr>
              <a:xfrm>
                <a:off x="537682" y="2623279"/>
                <a:ext cx="11116636" cy="2678254"/>
                <a:chOff x="1981200" y="3046711"/>
                <a:chExt cx="8545001" cy="2058689"/>
              </a:xfrm>
            </p:grpSpPr>
            <p:grpSp>
              <p:nvGrpSpPr>
                <p:cNvPr id="72" name="Group 71">
                  <a:extLst>
                    <a:ext uri="{FF2B5EF4-FFF2-40B4-BE49-F238E27FC236}">
                      <a16:creationId xmlns:a16="http://schemas.microsoft.com/office/drawing/2014/main" id="{363D61D3-C6F7-445A-ABC3-1BEDEF60428C}"/>
                    </a:ext>
                  </a:extLst>
                </p:cNvPr>
                <p:cNvGrpSpPr/>
                <p:nvPr/>
              </p:nvGrpSpPr>
              <p:grpSpPr>
                <a:xfrm>
                  <a:off x="1981200" y="3046711"/>
                  <a:ext cx="1636201" cy="2058689"/>
                  <a:chOff x="1981200" y="3046711"/>
                  <a:chExt cx="1636201" cy="2058689"/>
                </a:xfrm>
              </p:grpSpPr>
              <p:sp>
                <p:nvSpPr>
                  <p:cNvPr id="88" name="Isosceles Triangle 5">
                    <a:extLst>
                      <a:ext uri="{FF2B5EF4-FFF2-40B4-BE49-F238E27FC236}">
                        <a16:creationId xmlns:a16="http://schemas.microsoft.com/office/drawing/2014/main" id="{D5DDC646-B5B5-4676-ABCE-260FA62276D5}"/>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9" name="Rectangle: Rounded Corners 88">
                    <a:extLst>
                      <a:ext uri="{FF2B5EF4-FFF2-40B4-BE49-F238E27FC236}">
                        <a16:creationId xmlns:a16="http://schemas.microsoft.com/office/drawing/2014/main" id="{5B089D44-15EF-4913-8B9E-99C257443F50}"/>
                      </a:ext>
                    </a:extLst>
                  </p:cNvPr>
                  <p:cNvSpPr/>
                  <p:nvPr/>
                </p:nvSpPr>
                <p:spPr>
                  <a:xfrm>
                    <a:off x="1981200"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3" name="Group 72">
                  <a:extLst>
                    <a:ext uri="{FF2B5EF4-FFF2-40B4-BE49-F238E27FC236}">
                      <a16:creationId xmlns:a16="http://schemas.microsoft.com/office/drawing/2014/main" id="{FB22B78C-8FE5-4C00-B897-E9467C422F00}"/>
                    </a:ext>
                  </a:extLst>
                </p:cNvPr>
                <p:cNvGrpSpPr/>
                <p:nvPr/>
              </p:nvGrpSpPr>
              <p:grpSpPr>
                <a:xfrm>
                  <a:off x="3695371" y="3046711"/>
                  <a:ext cx="1655580" cy="2058689"/>
                  <a:chOff x="1961821" y="3046711"/>
                  <a:chExt cx="1655580" cy="2058689"/>
                </a:xfrm>
              </p:grpSpPr>
              <p:sp>
                <p:nvSpPr>
                  <p:cNvPr id="85" name="Isosceles Triangle 5">
                    <a:extLst>
                      <a:ext uri="{FF2B5EF4-FFF2-40B4-BE49-F238E27FC236}">
                        <a16:creationId xmlns:a16="http://schemas.microsoft.com/office/drawing/2014/main" id="{1EC4B30A-21AB-4E9E-8B86-6AC752A63B6B}"/>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6" name="Rectangle: Rounded Corners 85">
                    <a:extLst>
                      <a:ext uri="{FF2B5EF4-FFF2-40B4-BE49-F238E27FC236}">
                        <a16:creationId xmlns:a16="http://schemas.microsoft.com/office/drawing/2014/main" id="{0A98123F-D07E-4E3F-B671-AF22BFE2F6C7}"/>
                      </a:ext>
                    </a:extLst>
                  </p:cNvPr>
                  <p:cNvSpPr/>
                  <p:nvPr/>
                </p:nvSpPr>
                <p:spPr>
                  <a:xfrm>
                    <a:off x="1961821"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7" name="Rectangle: Rounded Corners 86">
                    <a:extLst>
                      <a:ext uri="{FF2B5EF4-FFF2-40B4-BE49-F238E27FC236}">
                        <a16:creationId xmlns:a16="http://schemas.microsoft.com/office/drawing/2014/main" id="{4147567E-AB18-4330-B1B0-99EA6FFFF361}"/>
                      </a:ext>
                    </a:extLst>
                  </p:cNvPr>
                  <p:cNvSpPr/>
                  <p:nvPr/>
                </p:nvSpPr>
                <p:spPr>
                  <a:xfrm>
                    <a:off x="2010665" y="3046711"/>
                    <a:ext cx="1409699"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4" name="Group 73">
                  <a:extLst>
                    <a:ext uri="{FF2B5EF4-FFF2-40B4-BE49-F238E27FC236}">
                      <a16:creationId xmlns:a16="http://schemas.microsoft.com/office/drawing/2014/main" id="{180427FB-1D6B-448A-9F9B-DBC19BEF4D51}"/>
                    </a:ext>
                  </a:extLst>
                </p:cNvPr>
                <p:cNvGrpSpPr/>
                <p:nvPr/>
              </p:nvGrpSpPr>
              <p:grpSpPr>
                <a:xfrm>
                  <a:off x="5420812" y="3046711"/>
                  <a:ext cx="1636201" cy="2058689"/>
                  <a:chOff x="1981200" y="3046711"/>
                  <a:chExt cx="1636201" cy="2058689"/>
                </a:xfrm>
              </p:grpSpPr>
              <p:sp>
                <p:nvSpPr>
                  <p:cNvPr id="82" name="Isosceles Triangle 5">
                    <a:extLst>
                      <a:ext uri="{FF2B5EF4-FFF2-40B4-BE49-F238E27FC236}">
                        <a16:creationId xmlns:a16="http://schemas.microsoft.com/office/drawing/2014/main" id="{2B7CC61C-9E5C-444F-9CA6-394941EC6737}"/>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3" name="Rectangle: Rounded Corners 82">
                    <a:extLst>
                      <a:ext uri="{FF2B5EF4-FFF2-40B4-BE49-F238E27FC236}">
                        <a16:creationId xmlns:a16="http://schemas.microsoft.com/office/drawing/2014/main" id="{9703181E-BB9E-4BC2-B972-8B7602B3E1E6}"/>
                      </a:ext>
                    </a:extLst>
                  </p:cNvPr>
                  <p:cNvSpPr/>
                  <p:nvPr/>
                </p:nvSpPr>
                <p:spPr>
                  <a:xfrm>
                    <a:off x="1981200"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4" name="Rectangle: Rounded Corners 83">
                    <a:extLst>
                      <a:ext uri="{FF2B5EF4-FFF2-40B4-BE49-F238E27FC236}">
                        <a16:creationId xmlns:a16="http://schemas.microsoft.com/office/drawing/2014/main" id="{76D7B0B1-C4F8-437F-9E2A-88626D5CAD47}"/>
                      </a:ext>
                    </a:extLst>
                  </p:cNvPr>
                  <p:cNvSpPr/>
                  <p:nvPr/>
                </p:nvSpPr>
                <p:spPr>
                  <a:xfrm>
                    <a:off x="2030044"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5" name="Group 74">
                  <a:extLst>
                    <a:ext uri="{FF2B5EF4-FFF2-40B4-BE49-F238E27FC236}">
                      <a16:creationId xmlns:a16="http://schemas.microsoft.com/office/drawing/2014/main" id="{EBBB0583-58B8-415B-A3E9-1FE98E49BDAE}"/>
                    </a:ext>
                  </a:extLst>
                </p:cNvPr>
                <p:cNvGrpSpPr/>
                <p:nvPr/>
              </p:nvGrpSpPr>
              <p:grpSpPr>
                <a:xfrm>
                  <a:off x="7146656" y="3046711"/>
                  <a:ext cx="1643907" cy="2058689"/>
                  <a:chOff x="1973494" y="3046711"/>
                  <a:chExt cx="1643907" cy="2058689"/>
                </a:xfrm>
              </p:grpSpPr>
              <p:sp>
                <p:nvSpPr>
                  <p:cNvPr id="79" name="Isosceles Triangle 5">
                    <a:extLst>
                      <a:ext uri="{FF2B5EF4-FFF2-40B4-BE49-F238E27FC236}">
                        <a16:creationId xmlns:a16="http://schemas.microsoft.com/office/drawing/2014/main" id="{C9A4CD0B-C1C1-4997-AAEB-6E462CA8A2AE}"/>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0" name="Rectangle: Rounded Corners 79">
                    <a:extLst>
                      <a:ext uri="{FF2B5EF4-FFF2-40B4-BE49-F238E27FC236}">
                        <a16:creationId xmlns:a16="http://schemas.microsoft.com/office/drawing/2014/main" id="{95CC9D1F-2D20-46B7-8B27-BE914DD932B7}"/>
                      </a:ext>
                    </a:extLst>
                  </p:cNvPr>
                  <p:cNvSpPr/>
                  <p:nvPr/>
                </p:nvSpPr>
                <p:spPr>
                  <a:xfrm>
                    <a:off x="1973494"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81" name="Rectangle: Rounded Corners 80">
                    <a:extLst>
                      <a:ext uri="{FF2B5EF4-FFF2-40B4-BE49-F238E27FC236}">
                        <a16:creationId xmlns:a16="http://schemas.microsoft.com/office/drawing/2014/main" id="{5ED7F05A-A572-45D0-BDEE-1894844B7AD1}"/>
                      </a:ext>
                    </a:extLst>
                  </p:cNvPr>
                  <p:cNvSpPr/>
                  <p:nvPr/>
                </p:nvSpPr>
                <p:spPr>
                  <a:xfrm>
                    <a:off x="2022338"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76" name="Group 75">
                  <a:extLst>
                    <a:ext uri="{FF2B5EF4-FFF2-40B4-BE49-F238E27FC236}">
                      <a16:creationId xmlns:a16="http://schemas.microsoft.com/office/drawing/2014/main" id="{E0C22EB2-D316-46F6-A853-0E4C85374A6F}"/>
                    </a:ext>
                  </a:extLst>
                </p:cNvPr>
                <p:cNvGrpSpPr/>
                <p:nvPr/>
              </p:nvGrpSpPr>
              <p:grpSpPr>
                <a:xfrm>
                  <a:off x="8894523" y="3046711"/>
                  <a:ext cx="1631678" cy="2058689"/>
                  <a:chOff x="1985723" y="3046711"/>
                  <a:chExt cx="1631678" cy="2058689"/>
                </a:xfrm>
              </p:grpSpPr>
              <p:sp>
                <p:nvSpPr>
                  <p:cNvPr id="77" name="Isosceles Triangle 5">
                    <a:extLst>
                      <a:ext uri="{FF2B5EF4-FFF2-40B4-BE49-F238E27FC236}">
                        <a16:creationId xmlns:a16="http://schemas.microsoft.com/office/drawing/2014/main" id="{C1C85B37-174C-4561-8FD9-0FAC67B38ABA}"/>
                      </a:ext>
                    </a:extLst>
                  </p:cNvPr>
                  <p:cNvSpPr/>
                  <p:nvPr/>
                </p:nvSpPr>
                <p:spPr>
                  <a:xfrm rot="5400000">
                    <a:off x="3140417" y="3947756"/>
                    <a:ext cx="697368" cy="256600"/>
                  </a:xfrm>
                  <a:custGeom>
                    <a:avLst/>
                    <a:gdLst>
                      <a:gd name="connsiteX0" fmla="*/ 0 w 697368"/>
                      <a:gd name="connsiteY0" fmla="*/ 303005 h 303005"/>
                      <a:gd name="connsiteX1" fmla="*/ 348684 w 697368"/>
                      <a:gd name="connsiteY1" fmla="*/ 0 h 303005"/>
                      <a:gd name="connsiteX2" fmla="*/ 697368 w 697368"/>
                      <a:gd name="connsiteY2" fmla="*/ 303005 h 303005"/>
                      <a:gd name="connsiteX3" fmla="*/ 0 w 697368"/>
                      <a:gd name="connsiteY3" fmla="*/ 303005 h 303005"/>
                      <a:gd name="connsiteX0" fmla="*/ 0 w 697368"/>
                      <a:gd name="connsiteY0" fmla="*/ 303005 h 303005"/>
                      <a:gd name="connsiteX1" fmla="*/ 222478 w 697368"/>
                      <a:gd name="connsiteY1" fmla="*/ 113362 h 303005"/>
                      <a:gd name="connsiteX2" fmla="*/ 348684 w 697368"/>
                      <a:gd name="connsiteY2" fmla="*/ 0 h 303005"/>
                      <a:gd name="connsiteX3" fmla="*/ 697368 w 697368"/>
                      <a:gd name="connsiteY3" fmla="*/ 303005 h 303005"/>
                      <a:gd name="connsiteX4" fmla="*/ 0 w 697368"/>
                      <a:gd name="connsiteY4" fmla="*/ 303005 h 303005"/>
                      <a:gd name="connsiteX0" fmla="*/ 0 w 697368"/>
                      <a:gd name="connsiteY0" fmla="*/ 303005 h 303005"/>
                      <a:gd name="connsiteX1" fmla="*/ 222478 w 697368"/>
                      <a:gd name="connsiteY1" fmla="*/ 113362 h 303005"/>
                      <a:gd name="connsiteX2" fmla="*/ 348684 w 697368"/>
                      <a:gd name="connsiteY2" fmla="*/ 0 h 303005"/>
                      <a:gd name="connsiteX3" fmla="*/ 451078 w 697368"/>
                      <a:gd name="connsiteY3" fmla="*/ 87168 h 303005"/>
                      <a:gd name="connsiteX4" fmla="*/ 697368 w 697368"/>
                      <a:gd name="connsiteY4" fmla="*/ 303005 h 303005"/>
                      <a:gd name="connsiteX5" fmla="*/ 0 w 697368"/>
                      <a:gd name="connsiteY5" fmla="*/ 303005 h 303005"/>
                      <a:gd name="connsiteX0" fmla="*/ 0 w 697368"/>
                      <a:gd name="connsiteY0" fmla="*/ 215837 h 215837"/>
                      <a:gd name="connsiteX1" fmla="*/ 222478 w 697368"/>
                      <a:gd name="connsiteY1" fmla="*/ 26194 h 215837"/>
                      <a:gd name="connsiteX2" fmla="*/ 451078 w 697368"/>
                      <a:gd name="connsiteY2" fmla="*/ 0 h 215837"/>
                      <a:gd name="connsiteX3" fmla="*/ 697368 w 697368"/>
                      <a:gd name="connsiteY3" fmla="*/ 215837 h 215837"/>
                      <a:gd name="connsiteX4" fmla="*/ 0 w 697368"/>
                      <a:gd name="connsiteY4" fmla="*/ 215837 h 215837"/>
                      <a:gd name="connsiteX0" fmla="*/ 0 w 697368"/>
                      <a:gd name="connsiteY0" fmla="*/ 242381 h 242381"/>
                      <a:gd name="connsiteX1" fmla="*/ 222478 w 697368"/>
                      <a:gd name="connsiteY1" fmla="*/ 52738 h 242381"/>
                      <a:gd name="connsiteX2" fmla="*/ 451078 w 697368"/>
                      <a:gd name="connsiteY2" fmla="*/ 26544 h 242381"/>
                      <a:gd name="connsiteX3" fmla="*/ 697368 w 697368"/>
                      <a:gd name="connsiteY3" fmla="*/ 242381 h 242381"/>
                      <a:gd name="connsiteX4" fmla="*/ 0 w 697368"/>
                      <a:gd name="connsiteY4" fmla="*/ 242381 h 242381"/>
                      <a:gd name="connsiteX0" fmla="*/ 0 w 697368"/>
                      <a:gd name="connsiteY0" fmla="*/ 256514 h 256514"/>
                      <a:gd name="connsiteX1" fmla="*/ 222478 w 697368"/>
                      <a:gd name="connsiteY1" fmla="*/ 66871 h 256514"/>
                      <a:gd name="connsiteX2" fmla="*/ 451078 w 697368"/>
                      <a:gd name="connsiteY2" fmla="*/ 40677 h 256514"/>
                      <a:gd name="connsiteX3" fmla="*/ 697368 w 697368"/>
                      <a:gd name="connsiteY3" fmla="*/ 256514 h 256514"/>
                      <a:gd name="connsiteX4" fmla="*/ 0 w 697368"/>
                      <a:gd name="connsiteY4" fmla="*/ 256514 h 256514"/>
                      <a:gd name="connsiteX0" fmla="*/ 0 w 697368"/>
                      <a:gd name="connsiteY0" fmla="*/ 249177 h 249177"/>
                      <a:gd name="connsiteX1" fmla="*/ 222478 w 697368"/>
                      <a:gd name="connsiteY1" fmla="*/ 59534 h 249177"/>
                      <a:gd name="connsiteX2" fmla="*/ 451078 w 697368"/>
                      <a:gd name="connsiteY2" fmla="*/ 33340 h 249177"/>
                      <a:gd name="connsiteX3" fmla="*/ 697368 w 697368"/>
                      <a:gd name="connsiteY3" fmla="*/ 249177 h 249177"/>
                      <a:gd name="connsiteX4" fmla="*/ 0 w 697368"/>
                      <a:gd name="connsiteY4" fmla="*/ 249177 h 249177"/>
                      <a:gd name="connsiteX0" fmla="*/ 0 w 697368"/>
                      <a:gd name="connsiteY0" fmla="*/ 256600 h 256600"/>
                      <a:gd name="connsiteX1" fmla="*/ 222478 w 697368"/>
                      <a:gd name="connsiteY1" fmla="*/ 66957 h 256600"/>
                      <a:gd name="connsiteX2" fmla="*/ 451078 w 697368"/>
                      <a:gd name="connsiteY2" fmla="*/ 40763 h 256600"/>
                      <a:gd name="connsiteX3" fmla="*/ 697368 w 697368"/>
                      <a:gd name="connsiteY3" fmla="*/ 256600 h 256600"/>
                      <a:gd name="connsiteX4" fmla="*/ 0 w 697368"/>
                      <a:gd name="connsiteY4" fmla="*/ 256600 h 25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68" h="256600">
                        <a:moveTo>
                          <a:pt x="0" y="256600"/>
                        </a:moveTo>
                        <a:lnTo>
                          <a:pt x="222478" y="66957"/>
                        </a:lnTo>
                        <a:cubicBezTo>
                          <a:pt x="329637" y="-20356"/>
                          <a:pt x="365358" y="-14800"/>
                          <a:pt x="451078" y="40763"/>
                        </a:cubicBezTo>
                        <a:lnTo>
                          <a:pt x="697368" y="256600"/>
                        </a:lnTo>
                        <a:lnTo>
                          <a:pt x="0" y="256600"/>
                        </a:lnTo>
                        <a:close/>
                      </a:path>
                    </a:pathLst>
                  </a:cu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78" name="Rectangle: Rounded Corners 77">
                    <a:extLst>
                      <a:ext uri="{FF2B5EF4-FFF2-40B4-BE49-F238E27FC236}">
                        <a16:creationId xmlns:a16="http://schemas.microsoft.com/office/drawing/2014/main" id="{6F410AFE-6F7D-4A29-90FB-90BC90DB426E}"/>
                      </a:ext>
                    </a:extLst>
                  </p:cNvPr>
                  <p:cNvSpPr/>
                  <p:nvPr/>
                </p:nvSpPr>
                <p:spPr>
                  <a:xfrm>
                    <a:off x="1985723" y="3046711"/>
                    <a:ext cx="1409700" cy="2058689"/>
                  </a:xfrm>
                  <a:prstGeom prst="roundRect">
                    <a:avLst>
                      <a:gd name="adj" fmla="val 0"/>
                    </a:avLst>
                  </a:prstGeom>
                  <a:solidFill>
                    <a:srgbClr val="EEF4F8"/>
                  </a:solidFill>
                  <a:ln>
                    <a:noFill/>
                  </a:ln>
                  <a:effectLst>
                    <a:outerShdw blurRad="127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grpSp>
            <p:nvGrpSpPr>
              <p:cNvPr id="27" name="Group 26">
                <a:extLst>
                  <a:ext uri="{FF2B5EF4-FFF2-40B4-BE49-F238E27FC236}">
                    <a16:creationId xmlns:a16="http://schemas.microsoft.com/office/drawing/2014/main" id="{7B7937F7-5A6E-4D19-BACE-23CCFC7CD440}"/>
                  </a:ext>
                </a:extLst>
              </p:cNvPr>
              <p:cNvGrpSpPr/>
              <p:nvPr/>
            </p:nvGrpSpPr>
            <p:grpSpPr>
              <a:xfrm>
                <a:off x="1196148" y="2847237"/>
                <a:ext cx="9425137" cy="509897"/>
                <a:chOff x="1196148" y="2847237"/>
                <a:chExt cx="9425137" cy="509897"/>
              </a:xfrm>
            </p:grpSpPr>
            <p:grpSp>
              <p:nvGrpSpPr>
                <p:cNvPr id="34" name="Group 33">
                  <a:extLst>
                    <a:ext uri="{FF2B5EF4-FFF2-40B4-BE49-F238E27FC236}">
                      <a16:creationId xmlns:a16="http://schemas.microsoft.com/office/drawing/2014/main" id="{AFA75C2F-BA50-4CF7-8EBB-3506BD4F0A7F}"/>
                    </a:ext>
                  </a:extLst>
                </p:cNvPr>
                <p:cNvGrpSpPr/>
                <p:nvPr/>
              </p:nvGrpSpPr>
              <p:grpSpPr>
                <a:xfrm>
                  <a:off x="1196148" y="2847237"/>
                  <a:ext cx="509901" cy="509897"/>
                  <a:chOff x="1145186" y="2789380"/>
                  <a:chExt cx="632312" cy="632312"/>
                </a:xfrm>
              </p:grpSpPr>
              <p:sp>
                <p:nvSpPr>
                  <p:cNvPr id="63" name="Freeform: Shape 62">
                    <a:extLst>
                      <a:ext uri="{FF2B5EF4-FFF2-40B4-BE49-F238E27FC236}">
                        <a16:creationId xmlns:a16="http://schemas.microsoft.com/office/drawing/2014/main" id="{04DF72BF-CDB8-4E72-B93D-28167158FFD0}"/>
                      </a:ext>
                    </a:extLst>
                  </p:cNvPr>
                  <p:cNvSpPr/>
                  <p:nvPr/>
                </p:nvSpPr>
                <p:spPr>
                  <a:xfrm>
                    <a:off x="1584159" y="3251818"/>
                    <a:ext cx="157515" cy="157523"/>
                  </a:xfrm>
                  <a:custGeom>
                    <a:avLst/>
                    <a:gdLst>
                      <a:gd name="connsiteX0" fmla="*/ 28926 w 157515"/>
                      <a:gd name="connsiteY0" fmla="*/ 0 h 157523"/>
                      <a:gd name="connsiteX1" fmla="*/ 14179 w 157515"/>
                      <a:gd name="connsiteY1" fmla="*/ 14179 h 157523"/>
                      <a:gd name="connsiteX2" fmla="*/ 0 w 157515"/>
                      <a:gd name="connsiteY2" fmla="*/ 28926 h 157523"/>
                      <a:gd name="connsiteX3" fmla="*/ 117743 w 157515"/>
                      <a:gd name="connsiteY3" fmla="*/ 146669 h 157523"/>
                      <a:gd name="connsiteX4" fmla="*/ 143939 w 157515"/>
                      <a:gd name="connsiteY4" fmla="*/ 157523 h 157523"/>
                      <a:gd name="connsiteX5" fmla="*/ 155628 w 157515"/>
                      <a:gd name="connsiteY5" fmla="*/ 155628 h 157523"/>
                      <a:gd name="connsiteX6" fmla="*/ 146669 w 157515"/>
                      <a:gd name="connsiteY6" fmla="*/ 117743 h 15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15" h="157523">
                        <a:moveTo>
                          <a:pt x="28926" y="0"/>
                        </a:moveTo>
                        <a:cubicBezTo>
                          <a:pt x="24165" y="4882"/>
                          <a:pt x="19248" y="9614"/>
                          <a:pt x="14179" y="14179"/>
                        </a:cubicBezTo>
                        <a:cubicBezTo>
                          <a:pt x="9614" y="19248"/>
                          <a:pt x="4882" y="24165"/>
                          <a:pt x="0" y="28926"/>
                        </a:cubicBezTo>
                        <a:lnTo>
                          <a:pt x="117743" y="146669"/>
                        </a:lnTo>
                        <a:cubicBezTo>
                          <a:pt x="124979" y="153905"/>
                          <a:pt x="134454" y="157523"/>
                          <a:pt x="143939" y="157523"/>
                        </a:cubicBezTo>
                        <a:cubicBezTo>
                          <a:pt x="147889" y="157523"/>
                          <a:pt x="151840" y="156886"/>
                          <a:pt x="155628" y="155628"/>
                        </a:cubicBezTo>
                        <a:cubicBezTo>
                          <a:pt x="159902" y="142747"/>
                          <a:pt x="156921" y="127990"/>
                          <a:pt x="146669" y="117743"/>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 name="Freeform: Shape 63">
                    <a:extLst>
                      <a:ext uri="{FF2B5EF4-FFF2-40B4-BE49-F238E27FC236}">
                        <a16:creationId xmlns:a16="http://schemas.microsoft.com/office/drawing/2014/main" id="{FAFBB5E7-6F1D-4861-8F48-02AA478D65C2}"/>
                      </a:ext>
                    </a:extLst>
                  </p:cNvPr>
                  <p:cNvSpPr/>
                  <p:nvPr/>
                </p:nvSpPr>
                <p:spPr>
                  <a:xfrm>
                    <a:off x="1531760" y="3197567"/>
                    <a:ext cx="81658" cy="81658"/>
                  </a:xfrm>
                  <a:custGeom>
                    <a:avLst/>
                    <a:gdLst>
                      <a:gd name="connsiteX0" fmla="*/ 50880 w 81658"/>
                      <a:gd name="connsiteY0" fmla="*/ 81658 h 81658"/>
                      <a:gd name="connsiteX1" fmla="*/ 67543 w 81658"/>
                      <a:gd name="connsiteY1" fmla="*/ 67543 h 81658"/>
                      <a:gd name="connsiteX2" fmla="*/ 81658 w 81658"/>
                      <a:gd name="connsiteY2" fmla="*/ 50880 h 81658"/>
                      <a:gd name="connsiteX3" fmla="*/ 30777 w 81658"/>
                      <a:gd name="connsiteY3" fmla="*/ 0 h 81658"/>
                      <a:gd name="connsiteX4" fmla="*/ 15104 w 81658"/>
                      <a:gd name="connsiteY4" fmla="*/ 15104 h 81658"/>
                      <a:gd name="connsiteX5" fmla="*/ 0 w 81658"/>
                      <a:gd name="connsiteY5" fmla="*/ 30777 h 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58" h="81658">
                        <a:moveTo>
                          <a:pt x="50880" y="81658"/>
                        </a:moveTo>
                        <a:cubicBezTo>
                          <a:pt x="56606" y="77152"/>
                          <a:pt x="62149" y="72429"/>
                          <a:pt x="67543" y="67543"/>
                        </a:cubicBezTo>
                        <a:cubicBezTo>
                          <a:pt x="72429" y="62149"/>
                          <a:pt x="77152" y="56606"/>
                          <a:pt x="81658" y="50880"/>
                        </a:cubicBezTo>
                        <a:lnTo>
                          <a:pt x="30777" y="0"/>
                        </a:lnTo>
                        <a:cubicBezTo>
                          <a:pt x="25784" y="5272"/>
                          <a:pt x="20555" y="10308"/>
                          <a:pt x="15104" y="15104"/>
                        </a:cubicBezTo>
                        <a:cubicBezTo>
                          <a:pt x="10313" y="20555"/>
                          <a:pt x="5272" y="25784"/>
                          <a:pt x="0" y="30777"/>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 name="Freeform: Shape 64">
                    <a:extLst>
                      <a:ext uri="{FF2B5EF4-FFF2-40B4-BE49-F238E27FC236}">
                        <a16:creationId xmlns:a16="http://schemas.microsoft.com/office/drawing/2014/main" id="{FB0AE111-EF77-4228-8D84-0127BD42299C}"/>
                      </a:ext>
                    </a:extLst>
                  </p:cNvPr>
                  <p:cNvSpPr/>
                  <p:nvPr/>
                </p:nvSpPr>
                <p:spPr>
                  <a:xfrm>
                    <a:off x="1198133" y="2803933"/>
                    <a:ext cx="419269" cy="464889"/>
                  </a:xfrm>
                  <a:custGeom>
                    <a:avLst/>
                    <a:gdLst>
                      <a:gd name="connsiteX0" fmla="*/ 202537 w 405074"/>
                      <a:gd name="connsiteY0" fmla="*/ 0 h 464889"/>
                      <a:gd name="connsiteX1" fmla="*/ 0 w 405074"/>
                      <a:gd name="connsiteY1" fmla="*/ 232442 h 464889"/>
                      <a:gd name="connsiteX2" fmla="*/ 202571 w 405074"/>
                      <a:gd name="connsiteY2" fmla="*/ 464890 h 464889"/>
                      <a:gd name="connsiteX3" fmla="*/ 308017 w 405074"/>
                      <a:gd name="connsiteY3" fmla="*/ 422408 h 464889"/>
                      <a:gd name="connsiteX4" fmla="*/ 360393 w 405074"/>
                      <a:gd name="connsiteY4" fmla="*/ 370032 h 464889"/>
                      <a:gd name="connsiteX5" fmla="*/ 405075 w 405074"/>
                      <a:gd name="connsiteY5" fmla="*/ 232442 h 464889"/>
                      <a:gd name="connsiteX6" fmla="*/ 202537 w 405074"/>
                      <a:gd name="connsiteY6" fmla="*/ 0 h 46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74" h="464889">
                        <a:moveTo>
                          <a:pt x="202537" y="0"/>
                        </a:moveTo>
                        <a:cubicBezTo>
                          <a:pt x="88287" y="15707"/>
                          <a:pt x="0" y="113947"/>
                          <a:pt x="0" y="232442"/>
                        </a:cubicBezTo>
                        <a:cubicBezTo>
                          <a:pt x="0" y="350953"/>
                          <a:pt x="88306" y="449202"/>
                          <a:pt x="202571" y="464890"/>
                        </a:cubicBezTo>
                        <a:cubicBezTo>
                          <a:pt x="241569" y="459520"/>
                          <a:pt x="277548" y="444536"/>
                          <a:pt x="308017" y="422408"/>
                        </a:cubicBezTo>
                        <a:cubicBezTo>
                          <a:pt x="328111" y="407825"/>
                          <a:pt x="345810" y="390125"/>
                          <a:pt x="360393" y="370032"/>
                        </a:cubicBezTo>
                        <a:cubicBezTo>
                          <a:pt x="388489" y="331352"/>
                          <a:pt x="405075" y="283791"/>
                          <a:pt x="405075" y="232442"/>
                        </a:cubicBezTo>
                        <a:cubicBezTo>
                          <a:pt x="405075" y="113947"/>
                          <a:pt x="316788" y="15707"/>
                          <a:pt x="202537" y="0"/>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6" name="Freeform: Shape 65">
                    <a:extLst>
                      <a:ext uri="{FF2B5EF4-FFF2-40B4-BE49-F238E27FC236}">
                        <a16:creationId xmlns:a16="http://schemas.microsoft.com/office/drawing/2014/main" id="{E11E7D4D-A8BD-4A57-B668-D9BB79EDF2C9}"/>
                      </a:ext>
                    </a:extLst>
                  </p:cNvPr>
                  <p:cNvSpPr/>
                  <p:nvPr/>
                </p:nvSpPr>
                <p:spPr>
                  <a:xfrm>
                    <a:off x="1206935" y="2851129"/>
                    <a:ext cx="370495" cy="370495"/>
                  </a:xfrm>
                  <a:custGeom>
                    <a:avLst/>
                    <a:gdLst>
                      <a:gd name="connsiteX0" fmla="*/ 185248 w 370495"/>
                      <a:gd name="connsiteY0" fmla="*/ 0 h 370495"/>
                      <a:gd name="connsiteX1" fmla="*/ 370495 w 370495"/>
                      <a:gd name="connsiteY1" fmla="*/ 185248 h 370495"/>
                      <a:gd name="connsiteX2" fmla="*/ 185248 w 370495"/>
                      <a:gd name="connsiteY2" fmla="*/ 370495 h 370495"/>
                      <a:gd name="connsiteX3" fmla="*/ 0 w 370495"/>
                      <a:gd name="connsiteY3" fmla="*/ 185248 h 370495"/>
                      <a:gd name="connsiteX4" fmla="*/ 185248 w 370495"/>
                      <a:gd name="connsiteY4" fmla="*/ 0 h 37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95" h="370495">
                        <a:moveTo>
                          <a:pt x="185248" y="0"/>
                        </a:moveTo>
                        <a:cubicBezTo>
                          <a:pt x="287394" y="0"/>
                          <a:pt x="370495" y="83101"/>
                          <a:pt x="370495" y="185248"/>
                        </a:cubicBezTo>
                        <a:cubicBezTo>
                          <a:pt x="370495" y="287394"/>
                          <a:pt x="287394" y="370495"/>
                          <a:pt x="185248" y="370495"/>
                        </a:cubicBezTo>
                        <a:cubicBezTo>
                          <a:pt x="83101" y="370495"/>
                          <a:pt x="0" y="287394"/>
                          <a:pt x="0" y="185248"/>
                        </a:cubicBezTo>
                        <a:cubicBezTo>
                          <a:pt x="0" y="83101"/>
                          <a:pt x="83101" y="0"/>
                          <a:pt x="185248" y="0"/>
                        </a:cubicBezTo>
                        <a:close/>
                      </a:path>
                    </a:pathLst>
                  </a:custGeom>
                  <a:solidFill>
                    <a:srgbClr val="FFFFFF"/>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7" name="Freeform: Shape 66">
                    <a:extLst>
                      <a:ext uri="{FF2B5EF4-FFF2-40B4-BE49-F238E27FC236}">
                        <a16:creationId xmlns:a16="http://schemas.microsoft.com/office/drawing/2014/main" id="{5072E462-5A6F-4FB6-A345-EBBFB0A94DD9}"/>
                      </a:ext>
                    </a:extLst>
                  </p:cNvPr>
                  <p:cNvSpPr/>
                  <p:nvPr/>
                </p:nvSpPr>
                <p:spPr>
                  <a:xfrm>
                    <a:off x="1239157" y="2853715"/>
                    <a:ext cx="338273" cy="365324"/>
                  </a:xfrm>
                  <a:custGeom>
                    <a:avLst/>
                    <a:gdLst>
                      <a:gd name="connsiteX0" fmla="*/ 154373 w 308746"/>
                      <a:gd name="connsiteY0" fmla="*/ 0 h 365323"/>
                      <a:gd name="connsiteX1" fmla="*/ 0 w 308746"/>
                      <a:gd name="connsiteY1" fmla="*/ 182662 h 365323"/>
                      <a:gd name="connsiteX2" fmla="*/ 154373 w 308746"/>
                      <a:gd name="connsiteY2" fmla="*/ 365323 h 365323"/>
                      <a:gd name="connsiteX3" fmla="*/ 308746 w 308746"/>
                      <a:gd name="connsiteY3" fmla="*/ 182662 h 365323"/>
                      <a:gd name="connsiteX4" fmla="*/ 154373 w 308746"/>
                      <a:gd name="connsiteY4" fmla="*/ 0 h 36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46" h="365323">
                        <a:moveTo>
                          <a:pt x="154373" y="0"/>
                        </a:moveTo>
                        <a:cubicBezTo>
                          <a:pt x="66872" y="14743"/>
                          <a:pt x="0" y="91037"/>
                          <a:pt x="0" y="182662"/>
                        </a:cubicBezTo>
                        <a:cubicBezTo>
                          <a:pt x="0" y="274287"/>
                          <a:pt x="66872" y="350581"/>
                          <a:pt x="154373" y="365323"/>
                        </a:cubicBezTo>
                        <a:cubicBezTo>
                          <a:pt x="241874" y="350581"/>
                          <a:pt x="308746" y="274287"/>
                          <a:pt x="308746" y="182662"/>
                        </a:cubicBezTo>
                        <a:cubicBezTo>
                          <a:pt x="308746" y="91037"/>
                          <a:pt x="241874" y="14743"/>
                          <a:pt x="154373" y="0"/>
                        </a:cubicBezTo>
                        <a:close/>
                      </a:path>
                    </a:pathLst>
                  </a:custGeom>
                  <a:solidFill>
                    <a:srgbClr val="FFD966"/>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8" name="Freeform: Shape 67">
                    <a:extLst>
                      <a:ext uri="{FF2B5EF4-FFF2-40B4-BE49-F238E27FC236}">
                        <a16:creationId xmlns:a16="http://schemas.microsoft.com/office/drawing/2014/main" id="{70319C0B-F2CC-4EB1-890E-2C6777CB030C}"/>
                      </a:ext>
                    </a:extLst>
                  </p:cNvPr>
                  <p:cNvSpPr/>
                  <p:nvPr/>
                </p:nvSpPr>
                <p:spPr>
                  <a:xfrm>
                    <a:off x="1145186" y="2789380"/>
                    <a:ext cx="632312" cy="632312"/>
                  </a:xfrm>
                  <a:custGeom>
                    <a:avLst/>
                    <a:gdLst>
                      <a:gd name="connsiteX0" fmla="*/ 617839 w 632312"/>
                      <a:gd name="connsiteY0" fmla="*/ 547986 h 632312"/>
                      <a:gd name="connsiteX1" fmla="*/ 452994 w 632312"/>
                      <a:gd name="connsiteY1" fmla="*/ 383139 h 632312"/>
                      <a:gd name="connsiteX2" fmla="*/ 493994 w 632312"/>
                      <a:gd name="connsiteY2" fmla="*/ 246997 h 632312"/>
                      <a:gd name="connsiteX3" fmla="*/ 246997 w 632312"/>
                      <a:gd name="connsiteY3" fmla="*/ 0 h 632312"/>
                      <a:gd name="connsiteX4" fmla="*/ 0 w 632312"/>
                      <a:gd name="connsiteY4" fmla="*/ 246997 h 632312"/>
                      <a:gd name="connsiteX5" fmla="*/ 246997 w 632312"/>
                      <a:gd name="connsiteY5" fmla="*/ 493994 h 632312"/>
                      <a:gd name="connsiteX6" fmla="*/ 383139 w 632312"/>
                      <a:gd name="connsiteY6" fmla="*/ 452994 h 632312"/>
                      <a:gd name="connsiteX7" fmla="*/ 428704 w 632312"/>
                      <a:gd name="connsiteY7" fmla="*/ 498557 h 632312"/>
                      <a:gd name="connsiteX8" fmla="*/ 428722 w 632312"/>
                      <a:gd name="connsiteY8" fmla="*/ 498582 h 632312"/>
                      <a:gd name="connsiteX9" fmla="*/ 547986 w 632312"/>
                      <a:gd name="connsiteY9" fmla="*/ 617839 h 632312"/>
                      <a:gd name="connsiteX10" fmla="*/ 582913 w 632312"/>
                      <a:gd name="connsiteY10" fmla="*/ 632312 h 632312"/>
                      <a:gd name="connsiteX11" fmla="*/ 617834 w 632312"/>
                      <a:gd name="connsiteY11" fmla="*/ 617844 h 632312"/>
                      <a:gd name="connsiteX12" fmla="*/ 632312 w 632312"/>
                      <a:gd name="connsiteY12" fmla="*/ 582913 h 632312"/>
                      <a:gd name="connsiteX13" fmla="*/ 617839 w 632312"/>
                      <a:gd name="connsiteY13" fmla="*/ 547986 h 632312"/>
                      <a:gd name="connsiteX14" fmla="*/ 403242 w 632312"/>
                      <a:gd name="connsiteY14" fmla="*/ 438164 h 632312"/>
                      <a:gd name="connsiteX15" fmla="*/ 438164 w 632312"/>
                      <a:gd name="connsiteY15" fmla="*/ 403242 h 632312"/>
                      <a:gd name="connsiteX16" fmla="*/ 473202 w 632312"/>
                      <a:gd name="connsiteY16" fmla="*/ 438280 h 632312"/>
                      <a:gd name="connsiteX17" fmla="*/ 438280 w 632312"/>
                      <a:gd name="connsiteY17" fmla="*/ 473202 h 632312"/>
                      <a:gd name="connsiteX18" fmla="*/ 24700 w 632312"/>
                      <a:gd name="connsiteY18" fmla="*/ 246997 h 632312"/>
                      <a:gd name="connsiteX19" fmla="*/ 246997 w 632312"/>
                      <a:gd name="connsiteY19" fmla="*/ 24700 h 632312"/>
                      <a:gd name="connsiteX20" fmla="*/ 469294 w 632312"/>
                      <a:gd name="connsiteY20" fmla="*/ 246997 h 632312"/>
                      <a:gd name="connsiteX21" fmla="*/ 426967 w 632312"/>
                      <a:gd name="connsiteY21" fmla="*/ 377331 h 632312"/>
                      <a:gd name="connsiteX22" fmla="*/ 377331 w 632312"/>
                      <a:gd name="connsiteY22" fmla="*/ 426967 h 632312"/>
                      <a:gd name="connsiteX23" fmla="*/ 377331 w 632312"/>
                      <a:gd name="connsiteY23" fmla="*/ 426971 h 632312"/>
                      <a:gd name="connsiteX24" fmla="*/ 246997 w 632312"/>
                      <a:gd name="connsiteY24" fmla="*/ 469294 h 632312"/>
                      <a:gd name="connsiteX25" fmla="*/ 24700 w 632312"/>
                      <a:gd name="connsiteY25" fmla="*/ 246997 h 632312"/>
                      <a:gd name="connsiteX26" fmla="*/ 600377 w 632312"/>
                      <a:gd name="connsiteY26" fmla="*/ 600377 h 632312"/>
                      <a:gd name="connsiteX27" fmla="*/ 582913 w 632312"/>
                      <a:gd name="connsiteY27" fmla="*/ 607612 h 632312"/>
                      <a:gd name="connsiteX28" fmla="*/ 565449 w 632312"/>
                      <a:gd name="connsiteY28" fmla="*/ 600377 h 632312"/>
                      <a:gd name="connsiteX29" fmla="*/ 455791 w 632312"/>
                      <a:gd name="connsiteY29" fmla="*/ 490714 h 632312"/>
                      <a:gd name="connsiteX30" fmla="*/ 490714 w 632312"/>
                      <a:gd name="connsiteY30" fmla="*/ 455791 h 632312"/>
                      <a:gd name="connsiteX31" fmla="*/ 600377 w 632312"/>
                      <a:gd name="connsiteY31" fmla="*/ 565454 h 632312"/>
                      <a:gd name="connsiteX32" fmla="*/ 607612 w 632312"/>
                      <a:gd name="connsiteY32" fmla="*/ 582913 h 632312"/>
                      <a:gd name="connsiteX33" fmla="*/ 600377 w 632312"/>
                      <a:gd name="connsiteY33" fmla="*/ 600377 h 63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312" h="632312">
                        <a:moveTo>
                          <a:pt x="617839" y="547986"/>
                        </a:moveTo>
                        <a:lnTo>
                          <a:pt x="452994" y="383139"/>
                        </a:lnTo>
                        <a:cubicBezTo>
                          <a:pt x="479849" y="342688"/>
                          <a:pt x="493994" y="295847"/>
                          <a:pt x="493994" y="246997"/>
                        </a:cubicBezTo>
                        <a:cubicBezTo>
                          <a:pt x="493994" y="110801"/>
                          <a:pt x="383192" y="0"/>
                          <a:pt x="246997" y="0"/>
                        </a:cubicBezTo>
                        <a:cubicBezTo>
                          <a:pt x="110801" y="0"/>
                          <a:pt x="0" y="110801"/>
                          <a:pt x="0" y="246997"/>
                        </a:cubicBezTo>
                        <a:cubicBezTo>
                          <a:pt x="0" y="383192"/>
                          <a:pt x="110801" y="493994"/>
                          <a:pt x="246997" y="493994"/>
                        </a:cubicBezTo>
                        <a:cubicBezTo>
                          <a:pt x="295847" y="493994"/>
                          <a:pt x="342688" y="479849"/>
                          <a:pt x="383139" y="452994"/>
                        </a:cubicBezTo>
                        <a:lnTo>
                          <a:pt x="428704" y="498557"/>
                        </a:lnTo>
                        <a:cubicBezTo>
                          <a:pt x="428714" y="498567"/>
                          <a:pt x="428719" y="498572"/>
                          <a:pt x="428722" y="498582"/>
                        </a:cubicBezTo>
                        <a:lnTo>
                          <a:pt x="547986" y="617839"/>
                        </a:lnTo>
                        <a:cubicBezTo>
                          <a:pt x="557320" y="627174"/>
                          <a:pt x="569723" y="632312"/>
                          <a:pt x="582913" y="632312"/>
                        </a:cubicBezTo>
                        <a:cubicBezTo>
                          <a:pt x="596102" y="632312"/>
                          <a:pt x="608505" y="627174"/>
                          <a:pt x="617834" y="617844"/>
                        </a:cubicBezTo>
                        <a:cubicBezTo>
                          <a:pt x="627170" y="608514"/>
                          <a:pt x="632312" y="596112"/>
                          <a:pt x="632312" y="582913"/>
                        </a:cubicBezTo>
                        <a:cubicBezTo>
                          <a:pt x="632312" y="569714"/>
                          <a:pt x="627170" y="557311"/>
                          <a:pt x="617839" y="547986"/>
                        </a:cubicBezTo>
                        <a:close/>
                        <a:moveTo>
                          <a:pt x="403242" y="438164"/>
                        </a:moveTo>
                        <a:cubicBezTo>
                          <a:pt x="416026" y="427705"/>
                          <a:pt x="427710" y="416021"/>
                          <a:pt x="438164" y="403242"/>
                        </a:cubicBezTo>
                        <a:lnTo>
                          <a:pt x="473202" y="438280"/>
                        </a:lnTo>
                        <a:cubicBezTo>
                          <a:pt x="462545" y="450856"/>
                          <a:pt x="450856" y="462545"/>
                          <a:pt x="438280" y="473202"/>
                        </a:cubicBezTo>
                        <a:close/>
                        <a:moveTo>
                          <a:pt x="24700" y="246997"/>
                        </a:moveTo>
                        <a:cubicBezTo>
                          <a:pt x="24700" y="124420"/>
                          <a:pt x="124420" y="24700"/>
                          <a:pt x="246997" y="24700"/>
                        </a:cubicBezTo>
                        <a:cubicBezTo>
                          <a:pt x="369574" y="24700"/>
                          <a:pt x="469294" y="124420"/>
                          <a:pt x="469294" y="246997"/>
                        </a:cubicBezTo>
                        <a:cubicBezTo>
                          <a:pt x="469294" y="294144"/>
                          <a:pt x="454657" y="339211"/>
                          <a:pt x="426967" y="377331"/>
                        </a:cubicBezTo>
                        <a:cubicBezTo>
                          <a:pt x="413117" y="396415"/>
                          <a:pt x="396415" y="413117"/>
                          <a:pt x="377331" y="426967"/>
                        </a:cubicBezTo>
                        <a:lnTo>
                          <a:pt x="377331" y="426971"/>
                        </a:lnTo>
                        <a:cubicBezTo>
                          <a:pt x="339211" y="454657"/>
                          <a:pt x="294144" y="469294"/>
                          <a:pt x="246997" y="469294"/>
                        </a:cubicBezTo>
                        <a:cubicBezTo>
                          <a:pt x="124420" y="469294"/>
                          <a:pt x="24700" y="369574"/>
                          <a:pt x="24700" y="246997"/>
                        </a:cubicBezTo>
                        <a:close/>
                        <a:moveTo>
                          <a:pt x="600377" y="600377"/>
                        </a:moveTo>
                        <a:cubicBezTo>
                          <a:pt x="595706" y="605041"/>
                          <a:pt x="589507" y="607612"/>
                          <a:pt x="582913" y="607612"/>
                        </a:cubicBezTo>
                        <a:cubicBezTo>
                          <a:pt x="576318" y="607612"/>
                          <a:pt x="570119" y="605041"/>
                          <a:pt x="565449" y="600377"/>
                        </a:cubicBezTo>
                        <a:lnTo>
                          <a:pt x="455791" y="490714"/>
                        </a:lnTo>
                        <a:cubicBezTo>
                          <a:pt x="468295" y="479979"/>
                          <a:pt x="479979" y="468300"/>
                          <a:pt x="490714" y="455791"/>
                        </a:cubicBezTo>
                        <a:lnTo>
                          <a:pt x="600377" y="565454"/>
                        </a:lnTo>
                        <a:cubicBezTo>
                          <a:pt x="605041" y="570119"/>
                          <a:pt x="607612" y="576313"/>
                          <a:pt x="607612" y="582913"/>
                        </a:cubicBezTo>
                        <a:cubicBezTo>
                          <a:pt x="607612" y="589512"/>
                          <a:pt x="605041" y="595706"/>
                          <a:pt x="600377" y="600377"/>
                        </a:cubicBezTo>
                        <a:close/>
                      </a:path>
                    </a:pathLst>
                  </a:custGeom>
                  <a:solidFill>
                    <a:srgbClr val="2A506C"/>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9" name="Freeform: Shape 68">
                    <a:extLst>
                      <a:ext uri="{FF2B5EF4-FFF2-40B4-BE49-F238E27FC236}">
                        <a16:creationId xmlns:a16="http://schemas.microsoft.com/office/drawing/2014/main" id="{A69F4433-55D4-4E17-942D-489C5C085EE2}"/>
                      </a:ext>
                    </a:extLst>
                  </p:cNvPr>
                  <p:cNvSpPr/>
                  <p:nvPr/>
                </p:nvSpPr>
                <p:spPr>
                  <a:xfrm>
                    <a:off x="1194585" y="2838779"/>
                    <a:ext cx="395195" cy="395195"/>
                  </a:xfrm>
                  <a:custGeom>
                    <a:avLst/>
                    <a:gdLst>
                      <a:gd name="connsiteX0" fmla="*/ 395195 w 395195"/>
                      <a:gd name="connsiteY0" fmla="*/ 197598 h 395195"/>
                      <a:gd name="connsiteX1" fmla="*/ 197598 w 395195"/>
                      <a:gd name="connsiteY1" fmla="*/ 0 h 395195"/>
                      <a:gd name="connsiteX2" fmla="*/ 0 w 395195"/>
                      <a:gd name="connsiteY2" fmla="*/ 197598 h 395195"/>
                      <a:gd name="connsiteX3" fmla="*/ 197598 w 395195"/>
                      <a:gd name="connsiteY3" fmla="*/ 395195 h 395195"/>
                      <a:gd name="connsiteX4" fmla="*/ 395195 w 395195"/>
                      <a:gd name="connsiteY4" fmla="*/ 197598 h 395195"/>
                      <a:gd name="connsiteX5" fmla="*/ 197598 w 395195"/>
                      <a:gd name="connsiteY5" fmla="*/ 370495 h 395195"/>
                      <a:gd name="connsiteX6" fmla="*/ 24700 w 395195"/>
                      <a:gd name="connsiteY6" fmla="*/ 197598 h 395195"/>
                      <a:gd name="connsiteX7" fmla="*/ 197598 w 395195"/>
                      <a:gd name="connsiteY7" fmla="*/ 24700 h 395195"/>
                      <a:gd name="connsiteX8" fmla="*/ 370495 w 395195"/>
                      <a:gd name="connsiteY8" fmla="*/ 197598 h 395195"/>
                      <a:gd name="connsiteX9" fmla="*/ 197598 w 395195"/>
                      <a:gd name="connsiteY9" fmla="*/ 370495 h 3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95" h="395195">
                        <a:moveTo>
                          <a:pt x="395195" y="197598"/>
                        </a:moveTo>
                        <a:cubicBezTo>
                          <a:pt x="395195" y="88639"/>
                          <a:pt x="306556" y="0"/>
                          <a:pt x="197598" y="0"/>
                        </a:cubicBezTo>
                        <a:cubicBezTo>
                          <a:pt x="88639" y="0"/>
                          <a:pt x="0" y="88639"/>
                          <a:pt x="0" y="197598"/>
                        </a:cubicBezTo>
                        <a:cubicBezTo>
                          <a:pt x="0" y="306556"/>
                          <a:pt x="88639" y="395195"/>
                          <a:pt x="197598" y="395195"/>
                        </a:cubicBezTo>
                        <a:cubicBezTo>
                          <a:pt x="306556" y="395195"/>
                          <a:pt x="395195" y="306556"/>
                          <a:pt x="395195" y="197598"/>
                        </a:cubicBezTo>
                        <a:close/>
                        <a:moveTo>
                          <a:pt x="197598" y="370495"/>
                        </a:moveTo>
                        <a:cubicBezTo>
                          <a:pt x="102263" y="370495"/>
                          <a:pt x="24700" y="292932"/>
                          <a:pt x="24700" y="197598"/>
                        </a:cubicBezTo>
                        <a:cubicBezTo>
                          <a:pt x="24700" y="102263"/>
                          <a:pt x="102263" y="24700"/>
                          <a:pt x="197598" y="24700"/>
                        </a:cubicBezTo>
                        <a:cubicBezTo>
                          <a:pt x="292932" y="24700"/>
                          <a:pt x="370495" y="102263"/>
                          <a:pt x="370495" y="197598"/>
                        </a:cubicBezTo>
                        <a:cubicBezTo>
                          <a:pt x="370495" y="292932"/>
                          <a:pt x="292932" y="370495"/>
                          <a:pt x="197598" y="370495"/>
                        </a:cubicBezTo>
                        <a:close/>
                      </a:path>
                    </a:pathLst>
                  </a:custGeom>
                  <a:solidFill>
                    <a:srgbClr val="2A506C"/>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70" name="Freeform: Shape 69">
                    <a:extLst>
                      <a:ext uri="{FF2B5EF4-FFF2-40B4-BE49-F238E27FC236}">
                        <a16:creationId xmlns:a16="http://schemas.microsoft.com/office/drawing/2014/main" id="{318E341E-9944-4526-85C6-5063ADDA310B}"/>
                      </a:ext>
                    </a:extLst>
                  </p:cNvPr>
                  <p:cNvSpPr/>
                  <p:nvPr/>
                </p:nvSpPr>
                <p:spPr>
                  <a:xfrm>
                    <a:off x="1379833" y="2888178"/>
                    <a:ext cx="151574" cy="111968"/>
                  </a:xfrm>
                  <a:custGeom>
                    <a:avLst/>
                    <a:gdLst>
                      <a:gd name="connsiteX0" fmla="*/ 143648 w 151574"/>
                      <a:gd name="connsiteY0" fmla="*/ 111144 h 111968"/>
                      <a:gd name="connsiteX1" fmla="*/ 150750 w 151574"/>
                      <a:gd name="connsiteY1" fmla="*/ 95185 h 111968"/>
                      <a:gd name="connsiteX2" fmla="*/ 97197 w 151574"/>
                      <a:gd name="connsiteY2" fmla="*/ 26750 h 111968"/>
                      <a:gd name="connsiteX3" fmla="*/ 12350 w 151574"/>
                      <a:gd name="connsiteY3" fmla="*/ 0 h 111968"/>
                      <a:gd name="connsiteX4" fmla="*/ 0 w 151574"/>
                      <a:gd name="connsiteY4" fmla="*/ 12350 h 111968"/>
                      <a:gd name="connsiteX5" fmla="*/ 12350 w 151574"/>
                      <a:gd name="connsiteY5" fmla="*/ 24700 h 111968"/>
                      <a:gd name="connsiteX6" fmla="*/ 127691 w 151574"/>
                      <a:gd name="connsiteY6" fmla="*/ 104043 h 111968"/>
                      <a:gd name="connsiteX7" fmla="*/ 139225 w 151574"/>
                      <a:gd name="connsiteY7" fmla="*/ 111969 h 111968"/>
                      <a:gd name="connsiteX8" fmla="*/ 143648 w 151574"/>
                      <a:gd name="connsiteY8" fmla="*/ 111144 h 1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4" h="111968">
                        <a:moveTo>
                          <a:pt x="143648" y="111144"/>
                        </a:moveTo>
                        <a:cubicBezTo>
                          <a:pt x="150017" y="108698"/>
                          <a:pt x="153196" y="101553"/>
                          <a:pt x="150750" y="95185"/>
                        </a:cubicBezTo>
                        <a:cubicBezTo>
                          <a:pt x="140113" y="67504"/>
                          <a:pt x="121598" y="43842"/>
                          <a:pt x="97197" y="26750"/>
                        </a:cubicBezTo>
                        <a:cubicBezTo>
                          <a:pt x="72222" y="9248"/>
                          <a:pt x="42882" y="0"/>
                          <a:pt x="12350" y="0"/>
                        </a:cubicBezTo>
                        <a:cubicBezTo>
                          <a:pt x="5529" y="0"/>
                          <a:pt x="0" y="5529"/>
                          <a:pt x="0" y="12350"/>
                        </a:cubicBezTo>
                        <a:cubicBezTo>
                          <a:pt x="0" y="19171"/>
                          <a:pt x="5529" y="24700"/>
                          <a:pt x="12350" y="24700"/>
                        </a:cubicBezTo>
                        <a:cubicBezTo>
                          <a:pt x="63105" y="24700"/>
                          <a:pt x="109460" y="56582"/>
                          <a:pt x="127691" y="104043"/>
                        </a:cubicBezTo>
                        <a:cubicBezTo>
                          <a:pt x="129582" y="108954"/>
                          <a:pt x="134261" y="111969"/>
                          <a:pt x="139225" y="111969"/>
                        </a:cubicBezTo>
                        <a:cubicBezTo>
                          <a:pt x="140697" y="111969"/>
                          <a:pt x="142192" y="111703"/>
                          <a:pt x="143648" y="111144"/>
                        </a:cubicBezTo>
                        <a:close/>
                      </a:path>
                    </a:pathLst>
                  </a:custGeom>
                  <a:solidFill>
                    <a:schemeClr val="tx1">
                      <a:lumMod val="65000"/>
                      <a:lumOff val="35000"/>
                    </a:schemeClr>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71" name="Freeform: Shape 70">
                    <a:extLst>
                      <a:ext uri="{FF2B5EF4-FFF2-40B4-BE49-F238E27FC236}">
                        <a16:creationId xmlns:a16="http://schemas.microsoft.com/office/drawing/2014/main" id="{2255A80D-2B8C-44CC-9976-59EDCEE91195}"/>
                      </a:ext>
                    </a:extLst>
                  </p:cNvPr>
                  <p:cNvSpPr/>
                  <p:nvPr/>
                </p:nvSpPr>
                <p:spPr>
                  <a:xfrm>
                    <a:off x="1515681" y="3024027"/>
                    <a:ext cx="24699" cy="24699"/>
                  </a:xfrm>
                  <a:custGeom>
                    <a:avLst/>
                    <a:gdLst>
                      <a:gd name="connsiteX0" fmla="*/ 12350 w 24699"/>
                      <a:gd name="connsiteY0" fmla="*/ 0 h 24699"/>
                      <a:gd name="connsiteX1" fmla="*/ 0 w 24699"/>
                      <a:gd name="connsiteY1" fmla="*/ 12350 h 24699"/>
                      <a:gd name="connsiteX2" fmla="*/ 12350 w 24699"/>
                      <a:gd name="connsiteY2" fmla="*/ 24700 h 24699"/>
                      <a:gd name="connsiteX3" fmla="*/ 24700 w 24699"/>
                      <a:gd name="connsiteY3" fmla="*/ 12350 h 24699"/>
                      <a:gd name="connsiteX4" fmla="*/ 12350 w 24699"/>
                      <a:gd name="connsiteY4" fmla="*/ 0 h 2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9" h="24699">
                        <a:moveTo>
                          <a:pt x="12350" y="0"/>
                        </a:moveTo>
                        <a:cubicBezTo>
                          <a:pt x="5533" y="0"/>
                          <a:pt x="0" y="5533"/>
                          <a:pt x="0" y="12350"/>
                        </a:cubicBezTo>
                        <a:cubicBezTo>
                          <a:pt x="0" y="19167"/>
                          <a:pt x="5533" y="24700"/>
                          <a:pt x="12350" y="24700"/>
                        </a:cubicBezTo>
                        <a:cubicBezTo>
                          <a:pt x="19167" y="24700"/>
                          <a:pt x="24700" y="19167"/>
                          <a:pt x="24700" y="12350"/>
                        </a:cubicBezTo>
                        <a:cubicBezTo>
                          <a:pt x="24700" y="5533"/>
                          <a:pt x="19167" y="0"/>
                          <a:pt x="12350" y="0"/>
                        </a:cubicBezTo>
                        <a:close/>
                      </a:path>
                    </a:pathLst>
                  </a:custGeom>
                  <a:solidFill>
                    <a:schemeClr val="tx1">
                      <a:lumMod val="65000"/>
                      <a:lumOff val="35000"/>
                    </a:schemeClr>
                  </a:solidFill>
                  <a:ln w="122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35" name="Group 34">
                  <a:extLst>
                    <a:ext uri="{FF2B5EF4-FFF2-40B4-BE49-F238E27FC236}">
                      <a16:creationId xmlns:a16="http://schemas.microsoft.com/office/drawing/2014/main" id="{78767586-D6D6-4B97-AF36-3B6BD4D39685}"/>
                    </a:ext>
                  </a:extLst>
                </p:cNvPr>
                <p:cNvGrpSpPr/>
                <p:nvPr/>
              </p:nvGrpSpPr>
              <p:grpSpPr>
                <a:xfrm>
                  <a:off x="3419691" y="2847251"/>
                  <a:ext cx="465280" cy="465280"/>
                  <a:chOff x="3429936" y="2847251"/>
                  <a:chExt cx="465280" cy="465280"/>
                </a:xfrm>
              </p:grpSpPr>
              <p:sp>
                <p:nvSpPr>
                  <p:cNvPr id="54" name="Freeform: Shape 53">
                    <a:extLst>
                      <a:ext uri="{FF2B5EF4-FFF2-40B4-BE49-F238E27FC236}">
                        <a16:creationId xmlns:a16="http://schemas.microsoft.com/office/drawing/2014/main" id="{2D9BEEC5-200B-4D1A-B6F0-B191353DCA55}"/>
                      </a:ext>
                    </a:extLst>
                  </p:cNvPr>
                  <p:cNvSpPr/>
                  <p:nvPr/>
                </p:nvSpPr>
                <p:spPr>
                  <a:xfrm>
                    <a:off x="3429936" y="2847251"/>
                    <a:ext cx="465280" cy="465280"/>
                  </a:xfrm>
                  <a:custGeom>
                    <a:avLst/>
                    <a:gdLst>
                      <a:gd name="connsiteX0" fmla="*/ 0 w 4876800"/>
                      <a:gd name="connsiteY0" fmla="*/ 0 h 4876800"/>
                      <a:gd name="connsiteX1" fmla="*/ 0 w 4876800"/>
                      <a:gd name="connsiteY1" fmla="*/ 4876800 h 4876800"/>
                      <a:gd name="connsiteX2" fmla="*/ 4876800 w 4876800"/>
                      <a:gd name="connsiteY2" fmla="*/ 4876800 h 4876800"/>
                      <a:gd name="connsiteX3" fmla="*/ 4876800 w 4876800"/>
                      <a:gd name="connsiteY3" fmla="*/ 0 h 4876800"/>
                      <a:gd name="connsiteX4" fmla="*/ 0 w 4876800"/>
                      <a:gd name="connsiteY4" fmla="*/ 0 h 4876800"/>
                      <a:gd name="connsiteX5" fmla="*/ 4591050 w 4876800"/>
                      <a:gd name="connsiteY5" fmla="*/ 4591050 h 4876800"/>
                      <a:gd name="connsiteX6" fmla="*/ 285750 w 4876800"/>
                      <a:gd name="connsiteY6" fmla="*/ 4591050 h 4876800"/>
                      <a:gd name="connsiteX7" fmla="*/ 285750 w 4876800"/>
                      <a:gd name="connsiteY7" fmla="*/ 285750 h 4876800"/>
                      <a:gd name="connsiteX8" fmla="*/ 4591050 w 4876800"/>
                      <a:gd name="connsiteY8" fmla="*/ 285750 h 4876800"/>
                      <a:gd name="connsiteX9" fmla="*/ 4591050 w 4876800"/>
                      <a:gd name="connsiteY9"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4876800">
                        <a:moveTo>
                          <a:pt x="0" y="0"/>
                        </a:moveTo>
                        <a:lnTo>
                          <a:pt x="0" y="4876800"/>
                        </a:lnTo>
                        <a:lnTo>
                          <a:pt x="4876800" y="4876800"/>
                        </a:lnTo>
                        <a:lnTo>
                          <a:pt x="4876800" y="0"/>
                        </a:lnTo>
                        <a:lnTo>
                          <a:pt x="0" y="0"/>
                        </a:lnTo>
                        <a:close/>
                        <a:moveTo>
                          <a:pt x="4591050" y="4591050"/>
                        </a:moveTo>
                        <a:lnTo>
                          <a:pt x="285750" y="4591050"/>
                        </a:lnTo>
                        <a:lnTo>
                          <a:pt x="285750" y="285750"/>
                        </a:lnTo>
                        <a:lnTo>
                          <a:pt x="4591050" y="285750"/>
                        </a:lnTo>
                        <a:lnTo>
                          <a:pt x="4591050" y="459105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5" name="Freeform: Shape 54">
                    <a:extLst>
                      <a:ext uri="{FF2B5EF4-FFF2-40B4-BE49-F238E27FC236}">
                        <a16:creationId xmlns:a16="http://schemas.microsoft.com/office/drawing/2014/main" id="{32B4019D-4056-405A-A665-CF4493A835D4}"/>
                      </a:ext>
                    </a:extLst>
                  </p:cNvPr>
                  <p:cNvSpPr/>
                  <p:nvPr/>
                </p:nvSpPr>
                <p:spPr>
                  <a:xfrm>
                    <a:off x="3484461" y="2901776"/>
                    <a:ext cx="356230" cy="356230"/>
                  </a:xfrm>
                  <a:custGeom>
                    <a:avLst/>
                    <a:gdLst>
                      <a:gd name="connsiteX0" fmla="*/ 0 w 3733800"/>
                      <a:gd name="connsiteY0" fmla="*/ 0 h 3733800"/>
                      <a:gd name="connsiteX1" fmla="*/ 0 w 3733800"/>
                      <a:gd name="connsiteY1" fmla="*/ 3733800 h 3733800"/>
                      <a:gd name="connsiteX2" fmla="*/ 3733800 w 3733800"/>
                      <a:gd name="connsiteY2" fmla="*/ 3733800 h 3733800"/>
                      <a:gd name="connsiteX3" fmla="*/ 3733800 w 3733800"/>
                      <a:gd name="connsiteY3" fmla="*/ 0 h 3733800"/>
                      <a:gd name="connsiteX4" fmla="*/ 0 w 3733800"/>
                      <a:gd name="connsiteY4" fmla="*/ 0 h 3733800"/>
                      <a:gd name="connsiteX5" fmla="*/ 2675125 w 3733800"/>
                      <a:gd name="connsiteY5" fmla="*/ 2773175 h 3733800"/>
                      <a:gd name="connsiteX6" fmla="*/ 1058675 w 3733800"/>
                      <a:gd name="connsiteY6" fmla="*/ 2773175 h 3733800"/>
                      <a:gd name="connsiteX7" fmla="*/ 152400 w 3733800"/>
                      <a:gd name="connsiteY7" fmla="*/ 1866900 h 3733800"/>
                      <a:gd name="connsiteX8" fmla="*/ 1058675 w 3733800"/>
                      <a:gd name="connsiteY8" fmla="*/ 960625 h 3733800"/>
                      <a:gd name="connsiteX9" fmla="*/ 2675125 w 3733800"/>
                      <a:gd name="connsiteY9" fmla="*/ 960625 h 3733800"/>
                      <a:gd name="connsiteX10" fmla="*/ 3581400 w 3733800"/>
                      <a:gd name="connsiteY10" fmla="*/ 1866900 h 3733800"/>
                      <a:gd name="connsiteX11" fmla="*/ 2675125 w 3733800"/>
                      <a:gd name="connsiteY11" fmla="*/ 2773175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3800" h="3733800">
                        <a:moveTo>
                          <a:pt x="0" y="0"/>
                        </a:moveTo>
                        <a:lnTo>
                          <a:pt x="0" y="3733800"/>
                        </a:lnTo>
                        <a:lnTo>
                          <a:pt x="3733800" y="3733800"/>
                        </a:lnTo>
                        <a:lnTo>
                          <a:pt x="3733800" y="0"/>
                        </a:lnTo>
                        <a:lnTo>
                          <a:pt x="0" y="0"/>
                        </a:lnTo>
                        <a:close/>
                        <a:moveTo>
                          <a:pt x="2675125" y="2773175"/>
                        </a:moveTo>
                        <a:cubicBezTo>
                          <a:pt x="2228755" y="3219545"/>
                          <a:pt x="1505045" y="3219545"/>
                          <a:pt x="1058675" y="2773175"/>
                        </a:cubicBezTo>
                        <a:lnTo>
                          <a:pt x="152400" y="1866900"/>
                        </a:lnTo>
                        <a:lnTo>
                          <a:pt x="1058675" y="960625"/>
                        </a:lnTo>
                        <a:cubicBezTo>
                          <a:pt x="1505045" y="514255"/>
                          <a:pt x="2228755" y="514255"/>
                          <a:pt x="2675125" y="960625"/>
                        </a:cubicBezTo>
                        <a:lnTo>
                          <a:pt x="3581400" y="1866900"/>
                        </a:lnTo>
                        <a:lnTo>
                          <a:pt x="2675125" y="2773175"/>
                        </a:lnTo>
                        <a:close/>
                      </a:path>
                    </a:pathLst>
                  </a:custGeom>
                  <a:solidFill>
                    <a:srgbClr val="FFD966"/>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56" name="Group 55">
                    <a:extLst>
                      <a:ext uri="{FF2B5EF4-FFF2-40B4-BE49-F238E27FC236}">
                        <a16:creationId xmlns:a16="http://schemas.microsoft.com/office/drawing/2014/main" id="{F97EC6B2-3BF4-4D1E-A47A-B5FD9864EC3D}"/>
                      </a:ext>
                    </a:extLst>
                  </p:cNvPr>
                  <p:cNvGrpSpPr/>
                  <p:nvPr/>
                </p:nvGrpSpPr>
                <p:grpSpPr>
                  <a:xfrm>
                    <a:off x="3585332" y="3002647"/>
                    <a:ext cx="154488" cy="154488"/>
                    <a:chOff x="3585332" y="3002647"/>
                    <a:chExt cx="154488" cy="154488"/>
                  </a:xfrm>
                </p:grpSpPr>
                <p:sp>
                  <p:nvSpPr>
                    <p:cNvPr id="57" name="Freeform: Shape 56">
                      <a:extLst>
                        <a:ext uri="{FF2B5EF4-FFF2-40B4-BE49-F238E27FC236}">
                          <a16:creationId xmlns:a16="http://schemas.microsoft.com/office/drawing/2014/main" id="{8A75D9B8-3F9A-4C7C-B6AA-7B848DCAC0A5}"/>
                        </a:ext>
                      </a:extLst>
                    </p:cNvPr>
                    <p:cNvSpPr/>
                    <p:nvPr/>
                  </p:nvSpPr>
                  <p:spPr>
                    <a:xfrm>
                      <a:off x="3650052" y="3002647"/>
                      <a:ext cx="51141" cy="49981"/>
                    </a:xfrm>
                    <a:custGeom>
                      <a:avLst/>
                      <a:gdLst>
                        <a:gd name="connsiteX0" fmla="*/ 131274 w 536028"/>
                        <a:gd name="connsiteY0" fmla="*/ 0 h 523875"/>
                        <a:gd name="connsiteX1" fmla="*/ 0 w 536028"/>
                        <a:gd name="connsiteY1" fmla="*/ 10754 h 523875"/>
                        <a:gd name="connsiteX2" fmla="*/ 296247 w 536028"/>
                        <a:gd name="connsiteY2" fmla="*/ 523875 h 523875"/>
                        <a:gd name="connsiteX3" fmla="*/ 536029 w 536028"/>
                        <a:gd name="connsiteY3" fmla="*/ 108556 h 523875"/>
                        <a:gd name="connsiteX4" fmla="*/ 131274 w 536028"/>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8" h="523875">
                          <a:moveTo>
                            <a:pt x="131274" y="0"/>
                          </a:moveTo>
                          <a:cubicBezTo>
                            <a:pt x="86554" y="0"/>
                            <a:pt x="42739" y="3781"/>
                            <a:pt x="0" y="10754"/>
                          </a:cubicBezTo>
                          <a:lnTo>
                            <a:pt x="296247" y="523875"/>
                          </a:lnTo>
                          <a:lnTo>
                            <a:pt x="536029" y="108556"/>
                          </a:lnTo>
                          <a:cubicBezTo>
                            <a:pt x="416938" y="39643"/>
                            <a:pt x="278778" y="0"/>
                            <a:pt x="131274" y="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8" name="Freeform: Shape 57">
                      <a:extLst>
                        <a:ext uri="{FF2B5EF4-FFF2-40B4-BE49-F238E27FC236}">
                          <a16:creationId xmlns:a16="http://schemas.microsoft.com/office/drawing/2014/main" id="{3BAFCFE1-4ABA-4FD6-AE7B-9E314160BA14}"/>
                        </a:ext>
                      </a:extLst>
                    </p:cNvPr>
                    <p:cNvSpPr/>
                    <p:nvPr/>
                  </p:nvSpPr>
                  <p:spPr>
                    <a:xfrm>
                      <a:off x="3678316" y="3107154"/>
                      <a:ext cx="56539" cy="39624"/>
                    </a:xfrm>
                    <a:custGeom>
                      <a:avLst/>
                      <a:gdLst>
                        <a:gd name="connsiteX0" fmla="*/ 0 w 592607"/>
                        <a:gd name="connsiteY0" fmla="*/ 0 h 415318"/>
                        <a:gd name="connsiteX1" fmla="*/ 239782 w 592607"/>
                        <a:gd name="connsiteY1" fmla="*/ 415319 h 415318"/>
                        <a:gd name="connsiteX2" fmla="*/ 592607 w 592607"/>
                        <a:gd name="connsiteY2" fmla="*/ 0 h 415318"/>
                        <a:gd name="connsiteX3" fmla="*/ 0 w 592607"/>
                        <a:gd name="connsiteY3" fmla="*/ 0 h 415318"/>
                      </a:gdLst>
                      <a:ahLst/>
                      <a:cxnLst>
                        <a:cxn ang="0">
                          <a:pos x="connsiteX0" y="connsiteY0"/>
                        </a:cxn>
                        <a:cxn ang="0">
                          <a:pos x="connsiteX1" y="connsiteY1"/>
                        </a:cxn>
                        <a:cxn ang="0">
                          <a:pos x="connsiteX2" y="connsiteY2"/>
                        </a:cxn>
                        <a:cxn ang="0">
                          <a:pos x="connsiteX3" y="connsiteY3"/>
                        </a:cxn>
                      </a:cxnLst>
                      <a:rect l="l" t="t" r="r" b="b"/>
                      <a:pathLst>
                        <a:path w="592607" h="415318">
                          <a:moveTo>
                            <a:pt x="0" y="0"/>
                          </a:moveTo>
                          <a:lnTo>
                            <a:pt x="239782" y="415319"/>
                          </a:lnTo>
                          <a:cubicBezTo>
                            <a:pt x="400488" y="322326"/>
                            <a:pt x="526256" y="175803"/>
                            <a:pt x="592607" y="0"/>
                          </a:cubicBezTo>
                          <a:lnTo>
                            <a:pt x="0"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9" name="Freeform: Shape 58">
                      <a:extLst>
                        <a:ext uri="{FF2B5EF4-FFF2-40B4-BE49-F238E27FC236}">
                          <a16:creationId xmlns:a16="http://schemas.microsoft.com/office/drawing/2014/main" id="{6B12B200-F254-49AC-8DDC-98BAC293E545}"/>
                        </a:ext>
                      </a:extLst>
                    </p:cNvPr>
                    <p:cNvSpPr/>
                    <p:nvPr/>
                  </p:nvSpPr>
                  <p:spPr>
                    <a:xfrm>
                      <a:off x="3694056" y="3030935"/>
                      <a:ext cx="45764" cy="48956"/>
                    </a:xfrm>
                    <a:custGeom>
                      <a:avLst/>
                      <a:gdLst>
                        <a:gd name="connsiteX0" fmla="*/ 296256 w 479669"/>
                        <a:gd name="connsiteY0" fmla="*/ 0 h 513130"/>
                        <a:gd name="connsiteX1" fmla="*/ 0 w 479669"/>
                        <a:gd name="connsiteY1" fmla="*/ 513131 h 513130"/>
                        <a:gd name="connsiteX2" fmla="*/ 479670 w 479669"/>
                        <a:gd name="connsiteY2" fmla="*/ 513131 h 513130"/>
                        <a:gd name="connsiteX3" fmla="*/ 296256 w 479669"/>
                        <a:gd name="connsiteY3" fmla="*/ 0 h 513130"/>
                      </a:gdLst>
                      <a:ahLst/>
                      <a:cxnLst>
                        <a:cxn ang="0">
                          <a:pos x="connsiteX0" y="connsiteY0"/>
                        </a:cxn>
                        <a:cxn ang="0">
                          <a:pos x="connsiteX1" y="connsiteY1"/>
                        </a:cxn>
                        <a:cxn ang="0">
                          <a:pos x="connsiteX2" y="connsiteY2"/>
                        </a:cxn>
                        <a:cxn ang="0">
                          <a:pos x="connsiteX3" y="connsiteY3"/>
                        </a:cxn>
                      </a:cxnLst>
                      <a:rect l="l" t="t" r="r" b="b"/>
                      <a:pathLst>
                        <a:path w="479669" h="513130">
                          <a:moveTo>
                            <a:pt x="296256" y="0"/>
                          </a:moveTo>
                          <a:lnTo>
                            <a:pt x="0" y="513131"/>
                          </a:lnTo>
                          <a:lnTo>
                            <a:pt x="479670" y="513131"/>
                          </a:lnTo>
                          <a:cubicBezTo>
                            <a:pt x="479670" y="318354"/>
                            <a:pt x="410851" y="139675"/>
                            <a:pt x="296256" y="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8FA80E0E-89C3-4478-8473-3779035E24A9}"/>
                        </a:ext>
                      </a:extLst>
                    </p:cNvPr>
                    <p:cNvSpPr/>
                    <p:nvPr/>
                  </p:nvSpPr>
                  <p:spPr>
                    <a:xfrm>
                      <a:off x="3623960" y="3107154"/>
                      <a:ext cx="51141" cy="49981"/>
                    </a:xfrm>
                    <a:custGeom>
                      <a:avLst/>
                      <a:gdLst>
                        <a:gd name="connsiteX0" fmla="*/ 239782 w 536029"/>
                        <a:gd name="connsiteY0" fmla="*/ 0 h 523875"/>
                        <a:gd name="connsiteX1" fmla="*/ 0 w 536029"/>
                        <a:gd name="connsiteY1" fmla="*/ 415319 h 523875"/>
                        <a:gd name="connsiteX2" fmla="*/ 404755 w 536029"/>
                        <a:gd name="connsiteY2" fmla="*/ 523875 h 523875"/>
                        <a:gd name="connsiteX3" fmla="*/ 536029 w 536029"/>
                        <a:gd name="connsiteY3" fmla="*/ 513121 h 523875"/>
                        <a:gd name="connsiteX4" fmla="*/ 239782 w 536029"/>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9" h="523875">
                          <a:moveTo>
                            <a:pt x="239782" y="0"/>
                          </a:moveTo>
                          <a:lnTo>
                            <a:pt x="0" y="415319"/>
                          </a:lnTo>
                          <a:cubicBezTo>
                            <a:pt x="119091" y="484232"/>
                            <a:pt x="257251" y="523875"/>
                            <a:pt x="404755" y="523875"/>
                          </a:cubicBezTo>
                          <a:cubicBezTo>
                            <a:pt x="449475" y="523875"/>
                            <a:pt x="493290" y="520094"/>
                            <a:pt x="536029" y="513121"/>
                          </a:cubicBezTo>
                          <a:lnTo>
                            <a:pt x="239782"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 name="Freeform: Shape 60">
                      <a:extLst>
                        <a:ext uri="{FF2B5EF4-FFF2-40B4-BE49-F238E27FC236}">
                          <a16:creationId xmlns:a16="http://schemas.microsoft.com/office/drawing/2014/main" id="{5DE19C13-8FAD-4E1A-B526-1A8E744E954E}"/>
                        </a:ext>
                      </a:extLst>
                    </p:cNvPr>
                    <p:cNvSpPr/>
                    <p:nvPr/>
                  </p:nvSpPr>
                  <p:spPr>
                    <a:xfrm>
                      <a:off x="3585332" y="3079891"/>
                      <a:ext cx="45764" cy="48956"/>
                    </a:xfrm>
                    <a:custGeom>
                      <a:avLst/>
                      <a:gdLst>
                        <a:gd name="connsiteX0" fmla="*/ 0 w 479669"/>
                        <a:gd name="connsiteY0" fmla="*/ 0 h 513130"/>
                        <a:gd name="connsiteX1" fmla="*/ 183413 w 479669"/>
                        <a:gd name="connsiteY1" fmla="*/ 513131 h 513130"/>
                        <a:gd name="connsiteX2" fmla="*/ 479669 w 479669"/>
                        <a:gd name="connsiteY2" fmla="*/ 0 h 513130"/>
                        <a:gd name="connsiteX3" fmla="*/ 0 w 479669"/>
                        <a:gd name="connsiteY3" fmla="*/ 0 h 513130"/>
                      </a:gdLst>
                      <a:ahLst/>
                      <a:cxnLst>
                        <a:cxn ang="0">
                          <a:pos x="connsiteX0" y="connsiteY0"/>
                        </a:cxn>
                        <a:cxn ang="0">
                          <a:pos x="connsiteX1" y="connsiteY1"/>
                        </a:cxn>
                        <a:cxn ang="0">
                          <a:pos x="connsiteX2" y="connsiteY2"/>
                        </a:cxn>
                        <a:cxn ang="0">
                          <a:pos x="connsiteX3" y="connsiteY3"/>
                        </a:cxn>
                      </a:cxnLst>
                      <a:rect l="l" t="t" r="r" b="b"/>
                      <a:pathLst>
                        <a:path w="479669" h="513130">
                          <a:moveTo>
                            <a:pt x="0" y="0"/>
                          </a:moveTo>
                          <a:cubicBezTo>
                            <a:pt x="0" y="194777"/>
                            <a:pt x="68818" y="373456"/>
                            <a:pt x="183413" y="513131"/>
                          </a:cubicBezTo>
                          <a:lnTo>
                            <a:pt x="479669" y="0"/>
                          </a:lnTo>
                          <a:lnTo>
                            <a:pt x="0"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 name="Freeform: Shape 61">
                      <a:extLst>
                        <a:ext uri="{FF2B5EF4-FFF2-40B4-BE49-F238E27FC236}">
                          <a16:creationId xmlns:a16="http://schemas.microsoft.com/office/drawing/2014/main" id="{C3D4C84A-9224-4108-B15C-0B07BE54A106}"/>
                        </a:ext>
                      </a:extLst>
                    </p:cNvPr>
                    <p:cNvSpPr/>
                    <p:nvPr/>
                  </p:nvSpPr>
                  <p:spPr>
                    <a:xfrm>
                      <a:off x="3590297" y="3013004"/>
                      <a:ext cx="56539" cy="39624"/>
                    </a:xfrm>
                    <a:custGeom>
                      <a:avLst/>
                      <a:gdLst>
                        <a:gd name="connsiteX0" fmla="*/ 352825 w 592607"/>
                        <a:gd name="connsiteY0" fmla="*/ 0 h 415318"/>
                        <a:gd name="connsiteX1" fmla="*/ 0 w 592607"/>
                        <a:gd name="connsiteY1" fmla="*/ 415319 h 415318"/>
                        <a:gd name="connsiteX2" fmla="*/ 592607 w 592607"/>
                        <a:gd name="connsiteY2" fmla="*/ 415319 h 415318"/>
                        <a:gd name="connsiteX3" fmla="*/ 352825 w 592607"/>
                        <a:gd name="connsiteY3" fmla="*/ 0 h 415318"/>
                      </a:gdLst>
                      <a:ahLst/>
                      <a:cxnLst>
                        <a:cxn ang="0">
                          <a:pos x="connsiteX0" y="connsiteY0"/>
                        </a:cxn>
                        <a:cxn ang="0">
                          <a:pos x="connsiteX1" y="connsiteY1"/>
                        </a:cxn>
                        <a:cxn ang="0">
                          <a:pos x="connsiteX2" y="connsiteY2"/>
                        </a:cxn>
                        <a:cxn ang="0">
                          <a:pos x="connsiteX3" y="connsiteY3"/>
                        </a:cxn>
                      </a:cxnLst>
                      <a:rect l="l" t="t" r="r" b="b"/>
                      <a:pathLst>
                        <a:path w="592607" h="415318">
                          <a:moveTo>
                            <a:pt x="352825" y="0"/>
                          </a:moveTo>
                          <a:cubicBezTo>
                            <a:pt x="192119" y="92983"/>
                            <a:pt x="66351" y="239506"/>
                            <a:pt x="0" y="415319"/>
                          </a:cubicBezTo>
                          <a:lnTo>
                            <a:pt x="592607" y="415319"/>
                          </a:lnTo>
                          <a:lnTo>
                            <a:pt x="352825"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36" name="Group 35">
                  <a:extLst>
                    <a:ext uri="{FF2B5EF4-FFF2-40B4-BE49-F238E27FC236}">
                      <a16:creationId xmlns:a16="http://schemas.microsoft.com/office/drawing/2014/main" id="{BE348119-9268-4697-9592-D2D7AC4B7EB2}"/>
                    </a:ext>
                  </a:extLst>
                </p:cNvPr>
                <p:cNvGrpSpPr/>
                <p:nvPr/>
              </p:nvGrpSpPr>
              <p:grpSpPr>
                <a:xfrm>
                  <a:off x="5708101" y="2847253"/>
                  <a:ext cx="377658" cy="490400"/>
                  <a:chOff x="5679257" y="2703712"/>
                  <a:chExt cx="517653" cy="672187"/>
                </a:xfrm>
              </p:grpSpPr>
              <p:sp>
                <p:nvSpPr>
                  <p:cNvPr id="50" name="Rectangle 49">
                    <a:extLst>
                      <a:ext uri="{FF2B5EF4-FFF2-40B4-BE49-F238E27FC236}">
                        <a16:creationId xmlns:a16="http://schemas.microsoft.com/office/drawing/2014/main" id="{5CFDBDD4-6290-4CDB-A90A-49941F001AAE}"/>
                      </a:ext>
                    </a:extLst>
                  </p:cNvPr>
                  <p:cNvSpPr/>
                  <p:nvPr/>
                </p:nvSpPr>
                <p:spPr>
                  <a:xfrm>
                    <a:off x="5760917" y="2789500"/>
                    <a:ext cx="354345" cy="500615"/>
                  </a:xfrm>
                  <a:prstGeom prst="rect">
                    <a:avLst/>
                  </a:pr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51" name="Group 50">
                    <a:extLst>
                      <a:ext uri="{FF2B5EF4-FFF2-40B4-BE49-F238E27FC236}">
                        <a16:creationId xmlns:a16="http://schemas.microsoft.com/office/drawing/2014/main" id="{D9B8D39F-EB57-4B7A-AD7E-C061A624EA2E}"/>
                      </a:ext>
                    </a:extLst>
                  </p:cNvPr>
                  <p:cNvGrpSpPr/>
                  <p:nvPr/>
                </p:nvGrpSpPr>
                <p:grpSpPr>
                  <a:xfrm>
                    <a:off x="5679257" y="2703712"/>
                    <a:ext cx="517653" cy="672187"/>
                    <a:chOff x="8716729" y="3080186"/>
                    <a:chExt cx="1718557" cy="2231593"/>
                  </a:xfrm>
                  <a:solidFill>
                    <a:srgbClr val="595959"/>
                  </a:solidFill>
                </p:grpSpPr>
                <p:pic>
                  <p:nvPicPr>
                    <p:cNvPr id="52" name="Graphic 82">
                      <a:extLst>
                        <a:ext uri="{FF2B5EF4-FFF2-40B4-BE49-F238E27FC236}">
                          <a16:creationId xmlns:a16="http://schemas.microsoft.com/office/drawing/2014/main" id="{D292115E-1FA7-4AF9-890D-BFBD1BF589F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flipH="1">
                      <a:off x="9138878" y="3764827"/>
                      <a:ext cx="925734" cy="925734"/>
                    </a:xfrm>
                    <a:prstGeom prst="rect">
                      <a:avLst/>
                    </a:prstGeom>
                  </p:spPr>
                </p:pic>
                <p:sp>
                  <p:nvSpPr>
                    <p:cNvPr id="53" name="Freeform: Shape 52">
                      <a:extLst>
                        <a:ext uri="{FF2B5EF4-FFF2-40B4-BE49-F238E27FC236}">
                          <a16:creationId xmlns:a16="http://schemas.microsoft.com/office/drawing/2014/main" id="{1290856D-A4DF-4BF1-A8D5-9C7D78F903E2}"/>
                        </a:ext>
                      </a:extLst>
                    </p:cNvPr>
                    <p:cNvSpPr/>
                    <p:nvPr/>
                  </p:nvSpPr>
                  <p:spPr>
                    <a:xfrm>
                      <a:off x="8716729" y="3080186"/>
                      <a:ext cx="1718557" cy="2231593"/>
                    </a:xfrm>
                    <a:custGeom>
                      <a:avLst/>
                      <a:gdLst>
                        <a:gd name="connsiteX0" fmla="*/ 1399280 w 1718557"/>
                        <a:gd name="connsiteY0" fmla="*/ 0 h 2231593"/>
                        <a:gd name="connsiteX1" fmla="*/ 0 w 1718557"/>
                        <a:gd name="connsiteY1" fmla="*/ 0 h 2231593"/>
                        <a:gd name="connsiteX2" fmla="*/ 0 w 1718557"/>
                        <a:gd name="connsiteY2" fmla="*/ 2231593 h 2231593"/>
                        <a:gd name="connsiteX3" fmla="*/ 1718558 w 1718557"/>
                        <a:gd name="connsiteY3" fmla="*/ 2231593 h 2231593"/>
                        <a:gd name="connsiteX4" fmla="*/ 1718558 w 1718557"/>
                        <a:gd name="connsiteY4" fmla="*/ 309553 h 2231593"/>
                        <a:gd name="connsiteX5" fmla="*/ 1399280 w 1718557"/>
                        <a:gd name="connsiteY5" fmla="*/ 0 h 2231593"/>
                        <a:gd name="connsiteX6" fmla="*/ 1570015 w 1718557"/>
                        <a:gd name="connsiteY6" fmla="*/ 2082956 h 2231593"/>
                        <a:gd name="connsiteX7" fmla="*/ 148580 w 1718557"/>
                        <a:gd name="connsiteY7" fmla="*/ 2082956 h 2231593"/>
                        <a:gd name="connsiteX8" fmla="*/ 148580 w 1718557"/>
                        <a:gd name="connsiteY8" fmla="*/ 148590 h 2231593"/>
                        <a:gd name="connsiteX9" fmla="*/ 1322718 w 1718557"/>
                        <a:gd name="connsiteY9" fmla="*/ 148590 h 2231593"/>
                        <a:gd name="connsiteX10" fmla="*/ 1322718 w 1718557"/>
                        <a:gd name="connsiteY10" fmla="*/ 384334 h 2231593"/>
                        <a:gd name="connsiteX11" fmla="*/ 1569968 w 1718557"/>
                        <a:gd name="connsiteY11" fmla="*/ 384334 h 2231593"/>
                        <a:gd name="connsiteX12" fmla="*/ 1569968 w 1718557"/>
                        <a:gd name="connsiteY12" fmla="*/ 2082956 h 2231593"/>
                        <a:gd name="connsiteX13" fmla="*/ 1570015 w 1718557"/>
                        <a:gd name="connsiteY13" fmla="*/ 2082956 h 223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8557" h="2231593">
                          <a:moveTo>
                            <a:pt x="1399280" y="0"/>
                          </a:moveTo>
                          <a:lnTo>
                            <a:pt x="0" y="0"/>
                          </a:lnTo>
                          <a:lnTo>
                            <a:pt x="0" y="2231593"/>
                          </a:lnTo>
                          <a:lnTo>
                            <a:pt x="1718558" y="2231593"/>
                          </a:lnTo>
                          <a:lnTo>
                            <a:pt x="1718558" y="309553"/>
                          </a:lnTo>
                          <a:lnTo>
                            <a:pt x="1399280" y="0"/>
                          </a:lnTo>
                          <a:close/>
                          <a:moveTo>
                            <a:pt x="1570015" y="2082956"/>
                          </a:moveTo>
                          <a:lnTo>
                            <a:pt x="148580" y="2082956"/>
                          </a:lnTo>
                          <a:lnTo>
                            <a:pt x="148580" y="148590"/>
                          </a:lnTo>
                          <a:lnTo>
                            <a:pt x="1322718" y="148590"/>
                          </a:lnTo>
                          <a:lnTo>
                            <a:pt x="1322718" y="384334"/>
                          </a:lnTo>
                          <a:lnTo>
                            <a:pt x="1569968" y="384334"/>
                          </a:lnTo>
                          <a:lnTo>
                            <a:pt x="1569968" y="2082956"/>
                          </a:lnTo>
                          <a:lnTo>
                            <a:pt x="1570015" y="2082956"/>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37" name="Group 36">
                  <a:extLst>
                    <a:ext uri="{FF2B5EF4-FFF2-40B4-BE49-F238E27FC236}">
                      <a16:creationId xmlns:a16="http://schemas.microsoft.com/office/drawing/2014/main" id="{70047F6E-58B3-4C4C-AB5D-3B9DF62DF961}"/>
                    </a:ext>
                  </a:extLst>
                </p:cNvPr>
                <p:cNvGrpSpPr/>
                <p:nvPr/>
              </p:nvGrpSpPr>
              <p:grpSpPr>
                <a:xfrm>
                  <a:off x="7920504" y="2847251"/>
                  <a:ext cx="417914" cy="417914"/>
                  <a:chOff x="12457006" y="3304235"/>
                  <a:chExt cx="465280" cy="465280"/>
                </a:xfrm>
              </p:grpSpPr>
              <p:sp>
                <p:nvSpPr>
                  <p:cNvPr id="44" name="Freeform: Shape 43">
                    <a:extLst>
                      <a:ext uri="{FF2B5EF4-FFF2-40B4-BE49-F238E27FC236}">
                        <a16:creationId xmlns:a16="http://schemas.microsoft.com/office/drawing/2014/main" id="{98F2271F-3377-4FA3-A95A-1C9A6B1AAE8C}"/>
                      </a:ext>
                    </a:extLst>
                  </p:cNvPr>
                  <p:cNvSpPr/>
                  <p:nvPr/>
                </p:nvSpPr>
                <p:spPr>
                  <a:xfrm>
                    <a:off x="12457006" y="3304235"/>
                    <a:ext cx="465280" cy="465280"/>
                  </a:xfrm>
                  <a:custGeom>
                    <a:avLst/>
                    <a:gdLst>
                      <a:gd name="connsiteX0" fmla="*/ 0 w 4876800"/>
                      <a:gd name="connsiteY0" fmla="*/ 0 h 4876800"/>
                      <a:gd name="connsiteX1" fmla="*/ 0 w 4876800"/>
                      <a:gd name="connsiteY1" fmla="*/ 4876800 h 4876800"/>
                      <a:gd name="connsiteX2" fmla="*/ 4876800 w 4876800"/>
                      <a:gd name="connsiteY2" fmla="*/ 4876800 h 4876800"/>
                      <a:gd name="connsiteX3" fmla="*/ 4876800 w 4876800"/>
                      <a:gd name="connsiteY3" fmla="*/ 0 h 4876800"/>
                      <a:gd name="connsiteX4" fmla="*/ 0 w 4876800"/>
                      <a:gd name="connsiteY4" fmla="*/ 0 h 4876800"/>
                      <a:gd name="connsiteX5" fmla="*/ 4591050 w 4876800"/>
                      <a:gd name="connsiteY5" fmla="*/ 4591050 h 4876800"/>
                      <a:gd name="connsiteX6" fmla="*/ 285750 w 4876800"/>
                      <a:gd name="connsiteY6" fmla="*/ 4591050 h 4876800"/>
                      <a:gd name="connsiteX7" fmla="*/ 285750 w 4876800"/>
                      <a:gd name="connsiteY7" fmla="*/ 285750 h 4876800"/>
                      <a:gd name="connsiteX8" fmla="*/ 4591050 w 4876800"/>
                      <a:gd name="connsiteY8" fmla="*/ 285750 h 4876800"/>
                      <a:gd name="connsiteX9" fmla="*/ 4591050 w 4876800"/>
                      <a:gd name="connsiteY9"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4876800">
                        <a:moveTo>
                          <a:pt x="0" y="0"/>
                        </a:moveTo>
                        <a:lnTo>
                          <a:pt x="0" y="4876800"/>
                        </a:lnTo>
                        <a:lnTo>
                          <a:pt x="4876800" y="4876800"/>
                        </a:lnTo>
                        <a:lnTo>
                          <a:pt x="4876800" y="0"/>
                        </a:lnTo>
                        <a:lnTo>
                          <a:pt x="0" y="0"/>
                        </a:lnTo>
                        <a:close/>
                        <a:moveTo>
                          <a:pt x="4591050" y="4591050"/>
                        </a:moveTo>
                        <a:lnTo>
                          <a:pt x="285750" y="4591050"/>
                        </a:lnTo>
                        <a:lnTo>
                          <a:pt x="285750" y="285750"/>
                        </a:lnTo>
                        <a:lnTo>
                          <a:pt x="4591050" y="285750"/>
                        </a:lnTo>
                        <a:lnTo>
                          <a:pt x="4591050" y="459105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45" name="Group 44">
                    <a:extLst>
                      <a:ext uri="{FF2B5EF4-FFF2-40B4-BE49-F238E27FC236}">
                        <a16:creationId xmlns:a16="http://schemas.microsoft.com/office/drawing/2014/main" id="{6E7F6766-6E63-409E-99CC-A1BF0CCF2E0A}"/>
                      </a:ext>
                    </a:extLst>
                  </p:cNvPr>
                  <p:cNvGrpSpPr/>
                  <p:nvPr/>
                </p:nvGrpSpPr>
                <p:grpSpPr>
                  <a:xfrm>
                    <a:off x="12525374" y="3370152"/>
                    <a:ext cx="328544" cy="328544"/>
                    <a:chOff x="12525374" y="3370152"/>
                    <a:chExt cx="328544" cy="328544"/>
                  </a:xfrm>
                </p:grpSpPr>
                <p:sp>
                  <p:nvSpPr>
                    <p:cNvPr id="46" name="Rectangle 45">
                      <a:extLst>
                        <a:ext uri="{FF2B5EF4-FFF2-40B4-BE49-F238E27FC236}">
                          <a16:creationId xmlns:a16="http://schemas.microsoft.com/office/drawing/2014/main" id="{7ADDA8C0-617E-4B99-B5C8-B1C3E1D36D40}"/>
                        </a:ext>
                      </a:extLst>
                    </p:cNvPr>
                    <p:cNvSpPr/>
                    <p:nvPr/>
                  </p:nvSpPr>
                  <p:spPr>
                    <a:xfrm>
                      <a:off x="12525374" y="3370152"/>
                      <a:ext cx="328544" cy="32854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47" name="Group 46">
                      <a:extLst>
                        <a:ext uri="{FF2B5EF4-FFF2-40B4-BE49-F238E27FC236}">
                          <a16:creationId xmlns:a16="http://schemas.microsoft.com/office/drawing/2014/main" id="{0F5CA46B-CA7D-443D-A417-ED3506A71EDA}"/>
                        </a:ext>
                      </a:extLst>
                    </p:cNvPr>
                    <p:cNvGrpSpPr/>
                    <p:nvPr/>
                  </p:nvGrpSpPr>
                  <p:grpSpPr>
                    <a:xfrm flipH="1">
                      <a:off x="12568590" y="3374489"/>
                      <a:ext cx="242135" cy="319870"/>
                      <a:chOff x="9156968" y="3713950"/>
                      <a:chExt cx="838194" cy="1107281"/>
                    </a:xfrm>
                    <a:solidFill>
                      <a:srgbClr val="FFD966"/>
                    </a:solidFill>
                  </p:grpSpPr>
                  <p:sp>
                    <p:nvSpPr>
                      <p:cNvPr id="48" name="Freeform: Shape 47">
                        <a:extLst>
                          <a:ext uri="{FF2B5EF4-FFF2-40B4-BE49-F238E27FC236}">
                            <a16:creationId xmlns:a16="http://schemas.microsoft.com/office/drawing/2014/main" id="{8533B516-9E1B-463E-9E3D-CC0B507543A0}"/>
                          </a:ext>
                        </a:extLst>
                      </p:cNvPr>
                      <p:cNvSpPr/>
                      <p:nvPr/>
                    </p:nvSpPr>
                    <p:spPr>
                      <a:xfrm>
                        <a:off x="9156968" y="3713950"/>
                        <a:ext cx="734993" cy="659301"/>
                      </a:xfrm>
                      <a:custGeom>
                        <a:avLst/>
                        <a:gdLst>
                          <a:gd name="connsiteX0" fmla="*/ 103629 w 734993"/>
                          <a:gd name="connsiteY0" fmla="*/ 625497 h 659301"/>
                          <a:gd name="connsiteX1" fmla="*/ 175600 w 734993"/>
                          <a:gd name="connsiteY1" fmla="*/ 324764 h 659301"/>
                          <a:gd name="connsiteX2" fmla="*/ 486143 w 734993"/>
                          <a:gd name="connsiteY2" fmla="*/ 255718 h 659301"/>
                          <a:gd name="connsiteX3" fmla="*/ 486143 w 734993"/>
                          <a:gd name="connsiteY3" fmla="*/ 408099 h 659301"/>
                          <a:gd name="connsiteX4" fmla="*/ 734994 w 734993"/>
                          <a:gd name="connsiteY4" fmla="*/ 193900 h 659301"/>
                          <a:gd name="connsiteX5" fmla="*/ 486143 w 734993"/>
                          <a:gd name="connsiteY5" fmla="*/ 0 h 659301"/>
                          <a:gd name="connsiteX6" fmla="*/ 486143 w 734993"/>
                          <a:gd name="connsiteY6" fmla="*/ 152552 h 659301"/>
                          <a:gd name="connsiteX7" fmla="*/ 106963 w 734993"/>
                          <a:gd name="connsiteY7" fmla="*/ 247745 h 659301"/>
                          <a:gd name="connsiteX8" fmla="*/ 454 w 734993"/>
                          <a:gd name="connsiteY8" fmla="*/ 626897 h 659301"/>
                          <a:gd name="connsiteX9" fmla="*/ 864 w 734993"/>
                          <a:gd name="connsiteY9" fmla="*/ 659302 h 659301"/>
                          <a:gd name="connsiteX10" fmla="*/ 104077 w 734993"/>
                          <a:gd name="connsiteY10" fmla="*/ 658435 h 659301"/>
                          <a:gd name="connsiteX11" fmla="*/ 103629 w 734993"/>
                          <a:gd name="connsiteY11" fmla="*/ 625497 h 6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993" h="659301">
                            <a:moveTo>
                              <a:pt x="103629" y="625497"/>
                            </a:moveTo>
                            <a:cubicBezTo>
                              <a:pt x="102010" y="505225"/>
                              <a:pt x="100457" y="391658"/>
                              <a:pt x="175600" y="324764"/>
                            </a:cubicBezTo>
                            <a:cubicBezTo>
                              <a:pt x="230426" y="275920"/>
                              <a:pt x="381549" y="257537"/>
                              <a:pt x="486143" y="255718"/>
                            </a:cubicBezTo>
                            <a:lnTo>
                              <a:pt x="486143" y="408099"/>
                            </a:lnTo>
                            <a:lnTo>
                              <a:pt x="734994" y="193900"/>
                            </a:lnTo>
                            <a:lnTo>
                              <a:pt x="486143" y="0"/>
                            </a:lnTo>
                            <a:lnTo>
                              <a:pt x="486143" y="152552"/>
                            </a:lnTo>
                            <a:cubicBezTo>
                              <a:pt x="397675" y="153781"/>
                              <a:pt x="198422" y="166164"/>
                              <a:pt x="106963" y="247745"/>
                            </a:cubicBezTo>
                            <a:cubicBezTo>
                              <a:pt x="-3346" y="345958"/>
                              <a:pt x="-1308" y="495195"/>
                              <a:pt x="454" y="626897"/>
                            </a:cubicBezTo>
                            <a:lnTo>
                              <a:pt x="864" y="659302"/>
                            </a:lnTo>
                            <a:lnTo>
                              <a:pt x="104077" y="658435"/>
                            </a:lnTo>
                            <a:lnTo>
                              <a:pt x="103629" y="625497"/>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9" name="Freeform: Shape 48">
                        <a:extLst>
                          <a:ext uri="{FF2B5EF4-FFF2-40B4-BE49-F238E27FC236}">
                            <a16:creationId xmlns:a16="http://schemas.microsoft.com/office/drawing/2014/main" id="{14F7E569-9789-45F0-8748-0140496CBD8B}"/>
                          </a:ext>
                        </a:extLst>
                      </p:cNvPr>
                      <p:cNvSpPr/>
                      <p:nvPr/>
                    </p:nvSpPr>
                    <p:spPr>
                      <a:xfrm>
                        <a:off x="9260169" y="4161930"/>
                        <a:ext cx="734993" cy="659301"/>
                      </a:xfrm>
                      <a:custGeom>
                        <a:avLst/>
                        <a:gdLst>
                          <a:gd name="connsiteX0" fmla="*/ 734149 w 734993"/>
                          <a:gd name="connsiteY0" fmla="*/ 0 h 659301"/>
                          <a:gd name="connsiteX1" fmla="*/ 630936 w 734993"/>
                          <a:gd name="connsiteY1" fmla="*/ 800 h 659301"/>
                          <a:gd name="connsiteX2" fmla="*/ 631317 w 734993"/>
                          <a:gd name="connsiteY2" fmla="*/ 33785 h 659301"/>
                          <a:gd name="connsiteX3" fmla="*/ 559441 w 734993"/>
                          <a:gd name="connsiteY3" fmla="*/ 334509 h 659301"/>
                          <a:gd name="connsiteX4" fmla="*/ 248879 w 734993"/>
                          <a:gd name="connsiteY4" fmla="*/ 403631 h 659301"/>
                          <a:gd name="connsiteX5" fmla="*/ 248879 w 734993"/>
                          <a:gd name="connsiteY5" fmla="*/ 251270 h 659301"/>
                          <a:gd name="connsiteX6" fmla="*/ 0 w 734993"/>
                          <a:gd name="connsiteY6" fmla="*/ 465439 h 659301"/>
                          <a:gd name="connsiteX7" fmla="*/ 248879 w 734993"/>
                          <a:gd name="connsiteY7" fmla="*/ 659302 h 659301"/>
                          <a:gd name="connsiteX8" fmla="*/ 248879 w 734993"/>
                          <a:gd name="connsiteY8" fmla="*/ 506844 h 659301"/>
                          <a:gd name="connsiteX9" fmla="*/ 628040 w 734993"/>
                          <a:gd name="connsiteY9" fmla="*/ 411661 h 659301"/>
                          <a:gd name="connsiteX10" fmla="*/ 734549 w 734993"/>
                          <a:gd name="connsiteY10" fmla="*/ 32442 h 659301"/>
                          <a:gd name="connsiteX11" fmla="*/ 734149 w 734993"/>
                          <a:gd name="connsiteY11" fmla="*/ 0 h 6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993" h="659301">
                            <a:moveTo>
                              <a:pt x="734149" y="0"/>
                            </a:moveTo>
                            <a:lnTo>
                              <a:pt x="630936" y="800"/>
                            </a:lnTo>
                            <a:lnTo>
                              <a:pt x="631317" y="33785"/>
                            </a:lnTo>
                            <a:cubicBezTo>
                              <a:pt x="632965" y="154057"/>
                              <a:pt x="634508" y="267624"/>
                              <a:pt x="559441" y="334509"/>
                            </a:cubicBezTo>
                            <a:cubicBezTo>
                              <a:pt x="504539" y="383467"/>
                              <a:pt x="353397" y="401698"/>
                              <a:pt x="248879" y="403631"/>
                            </a:cubicBezTo>
                            <a:lnTo>
                              <a:pt x="248879" y="251270"/>
                            </a:lnTo>
                            <a:lnTo>
                              <a:pt x="0" y="465439"/>
                            </a:lnTo>
                            <a:lnTo>
                              <a:pt x="248879" y="659302"/>
                            </a:lnTo>
                            <a:lnTo>
                              <a:pt x="248879" y="506844"/>
                            </a:lnTo>
                            <a:cubicBezTo>
                              <a:pt x="337347" y="505492"/>
                              <a:pt x="536524" y="493119"/>
                              <a:pt x="628040" y="411661"/>
                            </a:cubicBezTo>
                            <a:cubicBezTo>
                              <a:pt x="738311" y="313382"/>
                              <a:pt x="736283" y="164116"/>
                              <a:pt x="734549" y="32442"/>
                            </a:cubicBezTo>
                            <a:lnTo>
                              <a:pt x="734149" y="0"/>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grpSp>
              <p:nvGrpSpPr>
                <p:cNvPr id="38" name="Group 37">
                  <a:extLst>
                    <a:ext uri="{FF2B5EF4-FFF2-40B4-BE49-F238E27FC236}">
                      <a16:creationId xmlns:a16="http://schemas.microsoft.com/office/drawing/2014/main" id="{B701B52A-3BD6-440F-BDED-A3905F1B3994}"/>
                    </a:ext>
                  </a:extLst>
                </p:cNvPr>
                <p:cNvGrpSpPr/>
                <p:nvPr/>
              </p:nvGrpSpPr>
              <p:grpSpPr>
                <a:xfrm>
                  <a:off x="10213949" y="2847251"/>
                  <a:ext cx="407336" cy="457994"/>
                  <a:chOff x="4037647" y="1114425"/>
                  <a:chExt cx="4120515" cy="4632959"/>
                </a:xfrm>
              </p:grpSpPr>
              <p:sp>
                <p:nvSpPr>
                  <p:cNvPr id="39" name="Freeform: Shape 38">
                    <a:extLst>
                      <a:ext uri="{FF2B5EF4-FFF2-40B4-BE49-F238E27FC236}">
                        <a16:creationId xmlns:a16="http://schemas.microsoft.com/office/drawing/2014/main" id="{43611018-DCA5-401D-9C42-07F09F4F7EE4}"/>
                      </a:ext>
                    </a:extLst>
                  </p:cNvPr>
                  <p:cNvSpPr/>
                  <p:nvPr/>
                </p:nvSpPr>
                <p:spPr>
                  <a:xfrm>
                    <a:off x="4037647" y="1114425"/>
                    <a:ext cx="4120515" cy="4632959"/>
                  </a:xfrm>
                  <a:custGeom>
                    <a:avLst/>
                    <a:gdLst>
                      <a:gd name="connsiteX0" fmla="*/ 3991928 w 4120515"/>
                      <a:gd name="connsiteY0" fmla="*/ 666750 h 4632959"/>
                      <a:gd name="connsiteX1" fmla="*/ 3027998 w 4120515"/>
                      <a:gd name="connsiteY1" fmla="*/ 666750 h 4632959"/>
                      <a:gd name="connsiteX2" fmla="*/ 3027998 w 4120515"/>
                      <a:gd name="connsiteY2" fmla="*/ 509588 h 4632959"/>
                      <a:gd name="connsiteX3" fmla="*/ 2518410 w 4120515"/>
                      <a:gd name="connsiteY3" fmla="*/ 0 h 4632959"/>
                      <a:gd name="connsiteX4" fmla="*/ 1602105 w 4120515"/>
                      <a:gd name="connsiteY4" fmla="*/ 0 h 4632959"/>
                      <a:gd name="connsiteX5" fmla="*/ 1092518 w 4120515"/>
                      <a:gd name="connsiteY5" fmla="*/ 509588 h 4632959"/>
                      <a:gd name="connsiteX6" fmla="*/ 1092518 w 4120515"/>
                      <a:gd name="connsiteY6" fmla="*/ 666750 h 4632959"/>
                      <a:gd name="connsiteX7" fmla="*/ 128588 w 4120515"/>
                      <a:gd name="connsiteY7" fmla="*/ 666750 h 4632959"/>
                      <a:gd name="connsiteX8" fmla="*/ 0 w 4120515"/>
                      <a:gd name="connsiteY8" fmla="*/ 795338 h 4632959"/>
                      <a:gd name="connsiteX9" fmla="*/ 128588 w 4120515"/>
                      <a:gd name="connsiteY9" fmla="*/ 923925 h 4632959"/>
                      <a:gd name="connsiteX10" fmla="*/ 360998 w 4120515"/>
                      <a:gd name="connsiteY10" fmla="*/ 923925 h 4632959"/>
                      <a:gd name="connsiteX11" fmla="*/ 360998 w 4120515"/>
                      <a:gd name="connsiteY11" fmla="*/ 3945255 h 4632959"/>
                      <a:gd name="connsiteX12" fmla="*/ 1048703 w 4120515"/>
                      <a:gd name="connsiteY12" fmla="*/ 4632960 h 4632959"/>
                      <a:gd name="connsiteX13" fmla="*/ 3071813 w 4120515"/>
                      <a:gd name="connsiteY13" fmla="*/ 4632960 h 4632959"/>
                      <a:gd name="connsiteX14" fmla="*/ 3759518 w 4120515"/>
                      <a:gd name="connsiteY14" fmla="*/ 3945255 h 4632959"/>
                      <a:gd name="connsiteX15" fmla="*/ 3759518 w 4120515"/>
                      <a:gd name="connsiteY15" fmla="*/ 923925 h 4632959"/>
                      <a:gd name="connsiteX16" fmla="*/ 3991928 w 4120515"/>
                      <a:gd name="connsiteY16" fmla="*/ 923925 h 4632959"/>
                      <a:gd name="connsiteX17" fmla="*/ 4120515 w 4120515"/>
                      <a:gd name="connsiteY17" fmla="*/ 795338 h 4632959"/>
                      <a:gd name="connsiteX18" fmla="*/ 3991928 w 4120515"/>
                      <a:gd name="connsiteY18" fmla="*/ 666750 h 4632959"/>
                      <a:gd name="connsiteX19" fmla="*/ 1349693 w 4120515"/>
                      <a:gd name="connsiteY19" fmla="*/ 509588 h 4632959"/>
                      <a:gd name="connsiteX20" fmla="*/ 1602105 w 4120515"/>
                      <a:gd name="connsiteY20" fmla="*/ 257175 h 4632959"/>
                      <a:gd name="connsiteX21" fmla="*/ 2518410 w 4120515"/>
                      <a:gd name="connsiteY21" fmla="*/ 257175 h 4632959"/>
                      <a:gd name="connsiteX22" fmla="*/ 2770823 w 4120515"/>
                      <a:gd name="connsiteY22" fmla="*/ 509588 h 4632959"/>
                      <a:gd name="connsiteX23" fmla="*/ 2770823 w 4120515"/>
                      <a:gd name="connsiteY23" fmla="*/ 666750 h 4632959"/>
                      <a:gd name="connsiteX24" fmla="*/ 1349693 w 4120515"/>
                      <a:gd name="connsiteY24" fmla="*/ 666750 h 4632959"/>
                      <a:gd name="connsiteX25" fmla="*/ 1349693 w 4120515"/>
                      <a:gd name="connsiteY25" fmla="*/ 509588 h 4632959"/>
                      <a:gd name="connsiteX26" fmla="*/ 3502343 w 4120515"/>
                      <a:gd name="connsiteY26" fmla="*/ 3945255 h 4632959"/>
                      <a:gd name="connsiteX27" fmla="*/ 3071813 w 4120515"/>
                      <a:gd name="connsiteY27" fmla="*/ 4375785 h 4632959"/>
                      <a:gd name="connsiteX28" fmla="*/ 1048703 w 4120515"/>
                      <a:gd name="connsiteY28" fmla="*/ 4375785 h 4632959"/>
                      <a:gd name="connsiteX29" fmla="*/ 618173 w 4120515"/>
                      <a:gd name="connsiteY29" fmla="*/ 3945255 h 4632959"/>
                      <a:gd name="connsiteX30" fmla="*/ 618173 w 4120515"/>
                      <a:gd name="connsiteY30" fmla="*/ 923925 h 4632959"/>
                      <a:gd name="connsiteX31" fmla="*/ 3503295 w 4120515"/>
                      <a:gd name="connsiteY31" fmla="*/ 923925 h 4632959"/>
                      <a:gd name="connsiteX32" fmla="*/ 3503295 w 4120515"/>
                      <a:gd name="connsiteY32" fmla="*/ 3945255 h 4632959"/>
                      <a:gd name="connsiteX33" fmla="*/ 3502343 w 4120515"/>
                      <a:gd name="connsiteY33" fmla="*/ 3945255 h 463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20515" h="4632959">
                        <a:moveTo>
                          <a:pt x="3991928" y="666750"/>
                        </a:moveTo>
                        <a:lnTo>
                          <a:pt x="3027998" y="666750"/>
                        </a:lnTo>
                        <a:lnTo>
                          <a:pt x="3027998" y="509588"/>
                        </a:lnTo>
                        <a:cubicBezTo>
                          <a:pt x="3027998" y="228600"/>
                          <a:pt x="2799398" y="0"/>
                          <a:pt x="2518410" y="0"/>
                        </a:cubicBezTo>
                        <a:lnTo>
                          <a:pt x="1602105" y="0"/>
                        </a:lnTo>
                        <a:cubicBezTo>
                          <a:pt x="1321118" y="0"/>
                          <a:pt x="1092518" y="228600"/>
                          <a:pt x="1092518" y="509588"/>
                        </a:cubicBezTo>
                        <a:lnTo>
                          <a:pt x="1092518" y="666750"/>
                        </a:lnTo>
                        <a:lnTo>
                          <a:pt x="128588" y="666750"/>
                        </a:lnTo>
                        <a:cubicBezTo>
                          <a:pt x="57150" y="666750"/>
                          <a:pt x="0" y="723900"/>
                          <a:pt x="0" y="795338"/>
                        </a:cubicBezTo>
                        <a:cubicBezTo>
                          <a:pt x="0" y="866775"/>
                          <a:pt x="57150" y="923925"/>
                          <a:pt x="128588" y="923925"/>
                        </a:cubicBezTo>
                        <a:lnTo>
                          <a:pt x="360998" y="923925"/>
                        </a:lnTo>
                        <a:lnTo>
                          <a:pt x="360998" y="3945255"/>
                        </a:lnTo>
                        <a:cubicBezTo>
                          <a:pt x="360998" y="4324350"/>
                          <a:pt x="669608" y="4632960"/>
                          <a:pt x="1048703" y="4632960"/>
                        </a:cubicBezTo>
                        <a:lnTo>
                          <a:pt x="3071813" y="4632960"/>
                        </a:lnTo>
                        <a:cubicBezTo>
                          <a:pt x="3450908" y="4632960"/>
                          <a:pt x="3759518" y="4324350"/>
                          <a:pt x="3759518" y="3945255"/>
                        </a:cubicBezTo>
                        <a:lnTo>
                          <a:pt x="3759518" y="923925"/>
                        </a:lnTo>
                        <a:lnTo>
                          <a:pt x="3991928" y="923925"/>
                        </a:lnTo>
                        <a:cubicBezTo>
                          <a:pt x="4063365" y="923925"/>
                          <a:pt x="4120515" y="866775"/>
                          <a:pt x="4120515" y="795338"/>
                        </a:cubicBezTo>
                        <a:cubicBezTo>
                          <a:pt x="4120515" y="723900"/>
                          <a:pt x="4063365" y="666750"/>
                          <a:pt x="3991928" y="666750"/>
                        </a:cubicBezTo>
                        <a:close/>
                        <a:moveTo>
                          <a:pt x="1349693" y="509588"/>
                        </a:moveTo>
                        <a:cubicBezTo>
                          <a:pt x="1349693" y="370523"/>
                          <a:pt x="1463040" y="257175"/>
                          <a:pt x="1602105" y="257175"/>
                        </a:cubicBezTo>
                        <a:lnTo>
                          <a:pt x="2518410" y="257175"/>
                        </a:lnTo>
                        <a:cubicBezTo>
                          <a:pt x="2657475" y="257175"/>
                          <a:pt x="2770823" y="370523"/>
                          <a:pt x="2770823" y="509588"/>
                        </a:cubicBezTo>
                        <a:lnTo>
                          <a:pt x="2770823" y="666750"/>
                        </a:lnTo>
                        <a:lnTo>
                          <a:pt x="1349693" y="666750"/>
                        </a:lnTo>
                        <a:lnTo>
                          <a:pt x="1349693" y="509588"/>
                        </a:lnTo>
                        <a:close/>
                        <a:moveTo>
                          <a:pt x="3502343" y="3945255"/>
                        </a:moveTo>
                        <a:cubicBezTo>
                          <a:pt x="3502343" y="4182428"/>
                          <a:pt x="3308985" y="4375785"/>
                          <a:pt x="3071813" y="4375785"/>
                        </a:cubicBezTo>
                        <a:lnTo>
                          <a:pt x="1048703" y="4375785"/>
                        </a:lnTo>
                        <a:cubicBezTo>
                          <a:pt x="811530" y="4375785"/>
                          <a:pt x="618173" y="4182428"/>
                          <a:pt x="618173" y="3945255"/>
                        </a:cubicBezTo>
                        <a:lnTo>
                          <a:pt x="618173" y="923925"/>
                        </a:lnTo>
                        <a:lnTo>
                          <a:pt x="3503295" y="923925"/>
                        </a:lnTo>
                        <a:lnTo>
                          <a:pt x="3503295" y="3945255"/>
                        </a:lnTo>
                        <a:lnTo>
                          <a:pt x="3502343" y="3945255"/>
                        </a:ln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0" name="Rectangle: Top Corners Rounded 39">
                    <a:extLst>
                      <a:ext uri="{FF2B5EF4-FFF2-40B4-BE49-F238E27FC236}">
                        <a16:creationId xmlns:a16="http://schemas.microsoft.com/office/drawing/2014/main" id="{D673EA01-0C3B-4373-A591-B80F38017006}"/>
                      </a:ext>
                    </a:extLst>
                  </p:cNvPr>
                  <p:cNvSpPr/>
                  <p:nvPr/>
                </p:nvSpPr>
                <p:spPr>
                  <a:xfrm rot="10800000">
                    <a:off x="4788214" y="2193365"/>
                    <a:ext cx="2602516" cy="3106655"/>
                  </a:xfrm>
                  <a:prstGeom prst="round2SameRect">
                    <a:avLst>
                      <a:gd name="adj1" fmla="val 15741"/>
                      <a:gd name="adj2" fmla="val 0"/>
                    </a:avLst>
                  </a:prstGeom>
                  <a:solidFill>
                    <a:srgbClr val="FFD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41" name="Freeform: Shape 40">
                    <a:extLst>
                      <a:ext uri="{FF2B5EF4-FFF2-40B4-BE49-F238E27FC236}">
                        <a16:creationId xmlns:a16="http://schemas.microsoft.com/office/drawing/2014/main" id="{9A337D9A-A94F-4E0D-874E-98C9B7D7F9C4}"/>
                      </a:ext>
                    </a:extLst>
                  </p:cNvPr>
                  <p:cNvSpPr/>
                  <p:nvPr/>
                </p:nvSpPr>
                <p:spPr>
                  <a:xfrm>
                    <a:off x="5969317" y="2499359"/>
                    <a:ext cx="257175" cy="2529840"/>
                  </a:xfrm>
                  <a:custGeom>
                    <a:avLst/>
                    <a:gdLst>
                      <a:gd name="connsiteX0" fmla="*/ 128588 w 257175"/>
                      <a:gd name="connsiteY0" fmla="*/ 2529840 h 2529840"/>
                      <a:gd name="connsiteX1" fmla="*/ 257175 w 257175"/>
                      <a:gd name="connsiteY1" fmla="*/ 2401253 h 2529840"/>
                      <a:gd name="connsiteX2" fmla="*/ 257175 w 257175"/>
                      <a:gd name="connsiteY2" fmla="*/ 128588 h 2529840"/>
                      <a:gd name="connsiteX3" fmla="*/ 128588 w 257175"/>
                      <a:gd name="connsiteY3" fmla="*/ 0 h 2529840"/>
                      <a:gd name="connsiteX4" fmla="*/ 0 w 257175"/>
                      <a:gd name="connsiteY4" fmla="*/ 128588 h 2529840"/>
                      <a:gd name="connsiteX5" fmla="*/ 0 w 257175"/>
                      <a:gd name="connsiteY5" fmla="*/ 2400300 h 2529840"/>
                      <a:gd name="connsiteX6" fmla="*/ 128588 w 257175"/>
                      <a:gd name="connsiteY6" fmla="*/ 2529840 h 25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529840">
                        <a:moveTo>
                          <a:pt x="128588" y="2529840"/>
                        </a:moveTo>
                        <a:cubicBezTo>
                          <a:pt x="200025" y="2529840"/>
                          <a:pt x="257175" y="2472690"/>
                          <a:pt x="257175" y="2401253"/>
                        </a:cubicBezTo>
                        <a:lnTo>
                          <a:pt x="257175" y="128588"/>
                        </a:lnTo>
                        <a:cubicBezTo>
                          <a:pt x="257175" y="57150"/>
                          <a:pt x="200025" y="0"/>
                          <a:pt x="128588" y="0"/>
                        </a:cubicBezTo>
                        <a:cubicBezTo>
                          <a:pt x="57150" y="0"/>
                          <a:pt x="0" y="57150"/>
                          <a:pt x="0" y="128588"/>
                        </a:cubicBezTo>
                        <a:lnTo>
                          <a:pt x="0" y="2400300"/>
                        </a:lnTo>
                        <a:cubicBezTo>
                          <a:pt x="0" y="2471738"/>
                          <a:pt x="57150" y="2529840"/>
                          <a:pt x="128588" y="2529840"/>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2" name="Freeform: Shape 41">
                    <a:extLst>
                      <a:ext uri="{FF2B5EF4-FFF2-40B4-BE49-F238E27FC236}">
                        <a16:creationId xmlns:a16="http://schemas.microsoft.com/office/drawing/2014/main" id="{989FE8F1-962A-4B15-9A78-15C77B51EDE6}"/>
                      </a:ext>
                    </a:extLst>
                  </p:cNvPr>
                  <p:cNvSpPr/>
                  <p:nvPr/>
                </p:nvSpPr>
                <p:spPr>
                  <a:xfrm>
                    <a:off x="5130165" y="2640329"/>
                    <a:ext cx="257175" cy="2246947"/>
                  </a:xfrm>
                  <a:custGeom>
                    <a:avLst/>
                    <a:gdLst>
                      <a:gd name="connsiteX0" fmla="*/ 128588 w 257175"/>
                      <a:gd name="connsiteY0" fmla="*/ 2246948 h 2246947"/>
                      <a:gd name="connsiteX1" fmla="*/ 257175 w 257175"/>
                      <a:gd name="connsiteY1" fmla="*/ 2118360 h 2246947"/>
                      <a:gd name="connsiteX2" fmla="*/ 257175 w 257175"/>
                      <a:gd name="connsiteY2" fmla="*/ 128588 h 2246947"/>
                      <a:gd name="connsiteX3" fmla="*/ 128588 w 257175"/>
                      <a:gd name="connsiteY3" fmla="*/ 0 h 2246947"/>
                      <a:gd name="connsiteX4" fmla="*/ 0 w 257175"/>
                      <a:gd name="connsiteY4" fmla="*/ 128588 h 2246947"/>
                      <a:gd name="connsiteX5" fmla="*/ 0 w 257175"/>
                      <a:gd name="connsiteY5" fmla="*/ 2118360 h 2246947"/>
                      <a:gd name="connsiteX6" fmla="*/ 128588 w 257175"/>
                      <a:gd name="connsiteY6" fmla="*/ 2246948 h 22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246947">
                        <a:moveTo>
                          <a:pt x="128588" y="2246948"/>
                        </a:moveTo>
                        <a:cubicBezTo>
                          <a:pt x="200025" y="2246948"/>
                          <a:pt x="257175" y="2189798"/>
                          <a:pt x="257175" y="2118360"/>
                        </a:cubicBezTo>
                        <a:lnTo>
                          <a:pt x="257175" y="128588"/>
                        </a:lnTo>
                        <a:cubicBezTo>
                          <a:pt x="257175" y="57150"/>
                          <a:pt x="200025" y="0"/>
                          <a:pt x="128588" y="0"/>
                        </a:cubicBezTo>
                        <a:cubicBezTo>
                          <a:pt x="57150" y="0"/>
                          <a:pt x="0" y="57150"/>
                          <a:pt x="0" y="128588"/>
                        </a:cubicBezTo>
                        <a:lnTo>
                          <a:pt x="0" y="2118360"/>
                        </a:lnTo>
                        <a:cubicBezTo>
                          <a:pt x="0" y="2189798"/>
                          <a:pt x="58102" y="2246948"/>
                          <a:pt x="128588" y="2246948"/>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3" name="Freeform: Shape 42">
                    <a:extLst>
                      <a:ext uri="{FF2B5EF4-FFF2-40B4-BE49-F238E27FC236}">
                        <a16:creationId xmlns:a16="http://schemas.microsoft.com/office/drawing/2014/main" id="{3612ED88-FBFD-42C2-9075-B2CCA6388AD2}"/>
                      </a:ext>
                    </a:extLst>
                  </p:cNvPr>
                  <p:cNvSpPr/>
                  <p:nvPr/>
                </p:nvSpPr>
                <p:spPr>
                  <a:xfrm>
                    <a:off x="6808469" y="2640329"/>
                    <a:ext cx="257175" cy="2246947"/>
                  </a:xfrm>
                  <a:custGeom>
                    <a:avLst/>
                    <a:gdLst>
                      <a:gd name="connsiteX0" fmla="*/ 128588 w 257175"/>
                      <a:gd name="connsiteY0" fmla="*/ 2246948 h 2246947"/>
                      <a:gd name="connsiteX1" fmla="*/ 257175 w 257175"/>
                      <a:gd name="connsiteY1" fmla="*/ 2118360 h 2246947"/>
                      <a:gd name="connsiteX2" fmla="*/ 257175 w 257175"/>
                      <a:gd name="connsiteY2" fmla="*/ 128588 h 2246947"/>
                      <a:gd name="connsiteX3" fmla="*/ 128588 w 257175"/>
                      <a:gd name="connsiteY3" fmla="*/ 0 h 2246947"/>
                      <a:gd name="connsiteX4" fmla="*/ 0 w 257175"/>
                      <a:gd name="connsiteY4" fmla="*/ 128588 h 2246947"/>
                      <a:gd name="connsiteX5" fmla="*/ 0 w 257175"/>
                      <a:gd name="connsiteY5" fmla="*/ 2118360 h 2246947"/>
                      <a:gd name="connsiteX6" fmla="*/ 128588 w 257175"/>
                      <a:gd name="connsiteY6" fmla="*/ 2246948 h 22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246947">
                        <a:moveTo>
                          <a:pt x="128588" y="2246948"/>
                        </a:moveTo>
                        <a:cubicBezTo>
                          <a:pt x="200025" y="2246948"/>
                          <a:pt x="257175" y="2189798"/>
                          <a:pt x="257175" y="2118360"/>
                        </a:cubicBezTo>
                        <a:lnTo>
                          <a:pt x="257175" y="128588"/>
                        </a:lnTo>
                        <a:cubicBezTo>
                          <a:pt x="257175" y="57150"/>
                          <a:pt x="200025" y="0"/>
                          <a:pt x="128588" y="0"/>
                        </a:cubicBezTo>
                        <a:cubicBezTo>
                          <a:pt x="57150" y="0"/>
                          <a:pt x="0" y="57150"/>
                          <a:pt x="0" y="128588"/>
                        </a:cubicBezTo>
                        <a:lnTo>
                          <a:pt x="0" y="2118360"/>
                        </a:lnTo>
                        <a:cubicBezTo>
                          <a:pt x="0" y="2189798"/>
                          <a:pt x="57150" y="2246948"/>
                          <a:pt x="128588" y="2246948"/>
                        </a:cubicBezTo>
                        <a:close/>
                      </a:path>
                    </a:pathLst>
                  </a:custGeom>
                  <a:solidFill>
                    <a:srgbClr val="2A506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grpSp>
            <p:nvGrpSpPr>
              <p:cNvPr id="28" name="Group 27">
                <a:extLst>
                  <a:ext uri="{FF2B5EF4-FFF2-40B4-BE49-F238E27FC236}">
                    <a16:creationId xmlns:a16="http://schemas.microsoft.com/office/drawing/2014/main" id="{0A389209-60C4-4275-8987-9AB1DD9C630A}"/>
                  </a:ext>
                </a:extLst>
              </p:cNvPr>
              <p:cNvGrpSpPr/>
              <p:nvPr/>
            </p:nvGrpSpPr>
            <p:grpSpPr>
              <a:xfrm>
                <a:off x="636324" y="2879312"/>
                <a:ext cx="10696137" cy="1801614"/>
                <a:chOff x="646569" y="2879312"/>
                <a:chExt cx="10696137" cy="1801614"/>
              </a:xfrm>
            </p:grpSpPr>
            <p:sp>
              <p:nvSpPr>
                <p:cNvPr id="29" name="TextBox 38">
                  <a:extLst>
                    <a:ext uri="{FF2B5EF4-FFF2-40B4-BE49-F238E27FC236}">
                      <a16:creationId xmlns:a16="http://schemas.microsoft.com/office/drawing/2014/main" id="{08142794-4D34-4098-B7D2-5B205D7DBD14}"/>
                    </a:ext>
                  </a:extLst>
                </p:cNvPr>
                <p:cNvSpPr txBox="1"/>
                <p:nvPr/>
              </p:nvSpPr>
              <p:spPr>
                <a:xfrm>
                  <a:off x="2832104" y="3484904"/>
                  <a:ext cx="952505" cy="30777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CAPTURE</a:t>
                  </a:r>
                </a:p>
              </p:txBody>
            </p:sp>
            <p:sp>
              <p:nvSpPr>
                <p:cNvPr id="30" name="TextBox 39">
                  <a:extLst>
                    <a:ext uri="{FF2B5EF4-FFF2-40B4-BE49-F238E27FC236}">
                      <a16:creationId xmlns:a16="http://schemas.microsoft.com/office/drawing/2014/main" id="{F636F9FC-3B8B-44FC-A9C5-F5F1B6E6741A}"/>
                    </a:ext>
                  </a:extLst>
                </p:cNvPr>
                <p:cNvSpPr txBox="1"/>
                <p:nvPr/>
              </p:nvSpPr>
              <p:spPr>
                <a:xfrm>
                  <a:off x="5263888" y="3108908"/>
                  <a:ext cx="1452324" cy="1059776"/>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ACCESS</a:t>
                  </a:r>
                </a:p>
              </p:txBody>
            </p:sp>
            <p:sp>
              <p:nvSpPr>
                <p:cNvPr id="31" name="TextBox 40">
                  <a:extLst>
                    <a:ext uri="{FF2B5EF4-FFF2-40B4-BE49-F238E27FC236}">
                      <a16:creationId xmlns:a16="http://schemas.microsoft.com/office/drawing/2014/main" id="{6B4D29F8-3BBE-431C-8080-0C0B7D67A3A0}"/>
                    </a:ext>
                  </a:extLst>
                </p:cNvPr>
                <p:cNvSpPr txBox="1"/>
                <p:nvPr/>
              </p:nvSpPr>
              <p:spPr>
                <a:xfrm>
                  <a:off x="7562605" y="3064468"/>
                  <a:ext cx="1148846" cy="1059776"/>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AUDIT</a:t>
                  </a:r>
                </a:p>
              </p:txBody>
            </p:sp>
            <p:sp>
              <p:nvSpPr>
                <p:cNvPr id="32" name="TextBox 41">
                  <a:extLst>
                    <a:ext uri="{FF2B5EF4-FFF2-40B4-BE49-F238E27FC236}">
                      <a16:creationId xmlns:a16="http://schemas.microsoft.com/office/drawing/2014/main" id="{8B019AA9-E6F9-4460-99BB-C49D6A9E2F3D}"/>
                    </a:ext>
                  </a:extLst>
                </p:cNvPr>
                <p:cNvSpPr txBox="1"/>
                <p:nvPr/>
              </p:nvSpPr>
              <p:spPr>
                <a:xfrm>
                  <a:off x="9617600" y="2879312"/>
                  <a:ext cx="1725106" cy="1801614"/>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DISPOSE/ARCHIVE</a:t>
                  </a:r>
                </a:p>
              </p:txBody>
            </p:sp>
            <p:sp>
              <p:nvSpPr>
                <p:cNvPr id="33" name="TextBox 37">
                  <a:extLst>
                    <a:ext uri="{FF2B5EF4-FFF2-40B4-BE49-F238E27FC236}">
                      <a16:creationId xmlns:a16="http://schemas.microsoft.com/office/drawing/2014/main" id="{16BB1723-9D90-4529-A7CA-E112371F387D}"/>
                    </a:ext>
                  </a:extLst>
                </p:cNvPr>
                <p:cNvSpPr txBox="1"/>
                <p:nvPr/>
              </p:nvSpPr>
              <p:spPr>
                <a:xfrm>
                  <a:off x="646569" y="3484904"/>
                  <a:ext cx="912429" cy="30777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95000"/>
                          <a:lumOff val="5000"/>
                        </a:schemeClr>
                      </a:solidFill>
                      <a:latin typeface="Bahnschrift" panose="020B0502040204020203" pitchFamily="34" charset="0"/>
                    </a:rPr>
                    <a:t>IDENTIFY</a:t>
                  </a:r>
                </a:p>
              </p:txBody>
            </p:sp>
          </p:grpSp>
        </p:grpSp>
        <p:sp>
          <p:nvSpPr>
            <p:cNvPr id="21" name="Rectangle 20">
              <a:extLst>
                <a:ext uri="{FF2B5EF4-FFF2-40B4-BE49-F238E27FC236}">
                  <a16:creationId xmlns:a16="http://schemas.microsoft.com/office/drawing/2014/main" id="{B33B7606-3AEB-40EF-9A66-8A79DCDC3D9D}"/>
                </a:ext>
              </a:extLst>
            </p:cNvPr>
            <p:cNvSpPr/>
            <p:nvPr/>
          </p:nvSpPr>
          <p:spPr>
            <a:xfrm>
              <a:off x="3530172"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1</a:t>
              </a:r>
            </a:p>
          </p:txBody>
        </p:sp>
        <p:sp>
          <p:nvSpPr>
            <p:cNvPr id="22" name="Rectangle 21">
              <a:extLst>
                <a:ext uri="{FF2B5EF4-FFF2-40B4-BE49-F238E27FC236}">
                  <a16:creationId xmlns:a16="http://schemas.microsoft.com/office/drawing/2014/main" id="{66D4321E-7193-46BC-BB51-C68A222B67F1}"/>
                </a:ext>
              </a:extLst>
            </p:cNvPr>
            <p:cNvSpPr/>
            <p:nvPr/>
          </p:nvSpPr>
          <p:spPr>
            <a:xfrm>
              <a:off x="4918943"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3" name="Rectangle 22">
              <a:extLst>
                <a:ext uri="{FF2B5EF4-FFF2-40B4-BE49-F238E27FC236}">
                  <a16:creationId xmlns:a16="http://schemas.microsoft.com/office/drawing/2014/main" id="{8806BD89-FCE4-4B7E-AB90-14FDEFE18C00}"/>
                </a:ext>
              </a:extLst>
            </p:cNvPr>
            <p:cNvSpPr/>
            <p:nvPr/>
          </p:nvSpPr>
          <p:spPr>
            <a:xfrm>
              <a:off x="6333975"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4" name="Rectangle 23">
              <a:extLst>
                <a:ext uri="{FF2B5EF4-FFF2-40B4-BE49-F238E27FC236}">
                  <a16:creationId xmlns:a16="http://schemas.microsoft.com/office/drawing/2014/main" id="{1AC24AAC-7C58-40C5-87B0-BEAF36202DD8}"/>
                </a:ext>
              </a:extLst>
            </p:cNvPr>
            <p:cNvSpPr/>
            <p:nvPr/>
          </p:nvSpPr>
          <p:spPr>
            <a:xfrm>
              <a:off x="7696879" y="4893361"/>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D0DBAFF9-D375-440C-A7A3-038326440040}"/>
                </a:ext>
              </a:extLst>
            </p:cNvPr>
            <p:cNvSpPr/>
            <p:nvPr/>
          </p:nvSpPr>
          <p:spPr>
            <a:xfrm>
              <a:off x="9130920" y="4888472"/>
              <a:ext cx="385041"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3</a:t>
              </a:r>
            </a:p>
          </p:txBody>
        </p:sp>
      </p:grpSp>
      <p:pic>
        <p:nvPicPr>
          <p:cNvPr id="172" name="Picture 171" descr="Logo&#10;&#10;Description automatically generated with low confidence">
            <a:extLst>
              <a:ext uri="{FF2B5EF4-FFF2-40B4-BE49-F238E27FC236}">
                <a16:creationId xmlns:a16="http://schemas.microsoft.com/office/drawing/2014/main" id="{BED39686-13FB-4FA1-9FA1-DAA44E59B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843" y="77904"/>
            <a:ext cx="766465" cy="768096"/>
          </a:xfrm>
          <a:prstGeom prst="rect">
            <a:avLst/>
          </a:prstGeom>
        </p:spPr>
      </p:pic>
      <p:sp>
        <p:nvSpPr>
          <p:cNvPr id="91" name="Title 1">
            <a:extLst>
              <a:ext uri="{FF2B5EF4-FFF2-40B4-BE49-F238E27FC236}">
                <a16:creationId xmlns:a16="http://schemas.microsoft.com/office/drawing/2014/main" id="{C7761F41-4135-01E4-265F-B5F8AE3D132A}"/>
              </a:ext>
            </a:extLst>
          </p:cNvPr>
          <p:cNvSpPr txBox="1">
            <a:spLocks/>
          </p:cNvSpPr>
          <p:nvPr/>
        </p:nvSpPr>
        <p:spPr>
          <a:xfrm>
            <a:off x="994298" y="273600"/>
            <a:ext cx="10584381"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975" indent="-180975">
              <a:spcBef>
                <a:spcPts val="1200"/>
              </a:spcBef>
              <a:spcAft>
                <a:spcPts val="1200"/>
              </a:spcAft>
            </a:pPr>
            <a:r>
              <a:rPr lang="en-US" sz="2000"/>
              <a:t>THE MATURITY MODEL:</a:t>
            </a:r>
            <a:br>
              <a:rPr lang="en-US" sz="2000"/>
            </a:br>
            <a:br>
              <a:rPr lang="en-US" sz="1000"/>
            </a:br>
            <a:r>
              <a:rPr lang="en-US" sz="4000"/>
              <a:t>Level 1 – Identification And Classification</a:t>
            </a:r>
            <a:endParaRPr lang="en-US" sz="2000"/>
          </a:p>
        </p:txBody>
      </p:sp>
      <p:sp>
        <p:nvSpPr>
          <p:cNvPr id="93" name="TextBox 92">
            <a:extLst>
              <a:ext uri="{FF2B5EF4-FFF2-40B4-BE49-F238E27FC236}">
                <a16:creationId xmlns:a16="http://schemas.microsoft.com/office/drawing/2014/main" id="{76CB8D1D-C44B-A9DD-300F-218FE6C29C77}"/>
              </a:ext>
            </a:extLst>
          </p:cNvPr>
          <p:cNvSpPr txBox="1"/>
          <p:nvPr>
            <p:custDataLst>
              <p:tags r:id="rId1"/>
            </p:custDataLst>
          </p:nvPr>
        </p:nvSpPr>
        <p:spPr bwMode="gray">
          <a:xfrm>
            <a:off x="1084508" y="1336357"/>
            <a:ext cx="11104317" cy="363867"/>
          </a:xfrm>
          <a:prstGeom prst="rect">
            <a:avLst/>
          </a:prstGeom>
          <a:noFill/>
          <a:ln w="9525">
            <a:noFill/>
            <a:miter lim="800000"/>
            <a:headEnd/>
            <a:tailEnd/>
          </a:ln>
        </p:spPr>
        <p:txBody>
          <a:bodyPr vert="horz" wrap="square" lIns="86028" tIns="43014" rIns="86028" bIns="43014" numCol="1" rtlCol="0" anchor="t" anchorCtr="0" compatLnSpc="1">
            <a:prstTxWarp prst="textNoShape">
              <a:avLst/>
            </a:prstTxWarp>
            <a:spAutoFit/>
          </a:bodyPr>
          <a:lstStyle/>
          <a:p>
            <a:pPr defTabSz="1008093">
              <a:spcBef>
                <a:spcPct val="20000"/>
              </a:spcBef>
              <a:buClr>
                <a:srgbClr val="000000"/>
              </a:buClr>
            </a:pPr>
            <a:r>
              <a:rPr lang="en-GB" kern="0">
                <a:solidFill>
                  <a:srgbClr val="0C2340"/>
                </a:solidFill>
                <a:latin typeface="Arial"/>
                <a:cs typeface="Arial" charset="0"/>
              </a:rPr>
              <a:t>The default for most Districts – a basic knowledge of engineering information, with minimal control</a:t>
            </a:r>
          </a:p>
        </p:txBody>
      </p:sp>
    </p:spTree>
    <p:extLst>
      <p:ext uri="{BB962C8B-B14F-4D97-AF65-F5344CB8AC3E}">
        <p14:creationId xmlns:p14="http://schemas.microsoft.com/office/powerpoint/2010/main" val="2585036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JK5oCKEKVUiPk63GROEer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2F59DC5B836642923BEB881A891359" ma:contentTypeVersion="16" ma:contentTypeDescription="Create a new document." ma:contentTypeScope="" ma:versionID="22b858343478c01f72cd90463e39f8f1">
  <xsd:schema xmlns:xsd="http://www.w3.org/2001/XMLSchema" xmlns:xs="http://www.w3.org/2001/XMLSchema" xmlns:p="http://schemas.microsoft.com/office/2006/metadata/properties" xmlns:ns2="0290478b-0817-4192-a094-0c6d07e5a873" xmlns:ns3="e65d0077-44c1-47ae-bd0e-974844dd0e2b" targetNamespace="http://schemas.microsoft.com/office/2006/metadata/properties" ma:root="true" ma:fieldsID="f83b2501354f1c010d6d34ed21a7437f" ns2:_="" ns3:_="">
    <xsd:import namespace="0290478b-0817-4192-a094-0c6d07e5a873"/>
    <xsd:import namespace="e65d0077-44c1-47ae-bd0e-974844dd0e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0478b-0817-4192-a094-0c6d07e5a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259dc5b-9ccb-49ae-993a-13d984d8fd3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5d0077-44c1-47ae-bd0e-974844dd0e2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757fe9-a4c2-4db1-8f06-3e778c69f9cf}" ma:internalName="TaxCatchAll" ma:showField="CatchAllData" ma:web="e65d0077-44c1-47ae-bd0e-974844dd0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65d0077-44c1-47ae-bd0e-974844dd0e2b" xsi:nil="true"/>
    <lcf76f155ced4ddcb4097134ff3c332f xmlns="0290478b-0817-4192-a094-0c6d07e5a87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04F6B6-765D-4EF5-89EE-6A3E0F7F6EEA}">
  <ds:schemaRefs>
    <ds:schemaRef ds:uri="0290478b-0817-4192-a094-0c6d07e5a873"/>
    <ds:schemaRef ds:uri="e65d0077-44c1-47ae-bd0e-974844dd0e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341CED-EE01-4AD3-A1D4-5C25E53FAB49}">
  <ds:schemaRefs>
    <ds:schemaRef ds:uri="0290478b-0817-4192-a094-0c6d07e5a873"/>
    <ds:schemaRef ds:uri="e65d0077-44c1-47ae-bd0e-974844dd0e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F5E4A8-474E-4D3B-8437-900C9BD8CA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21</Slides>
  <Notes>1</Notes>
  <HiddenSlides>0</HiddenSlide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Theme</vt:lpstr>
      <vt:lpstr>Office Theme</vt:lpstr>
      <vt:lpstr>Office Theme</vt:lpstr>
      <vt:lpstr>Office Theme</vt:lpstr>
      <vt:lpstr>PowerPoint Presentation</vt:lpstr>
      <vt:lpstr>Smart City Foundations: The Engineering Information  Maturity Model</vt:lpstr>
      <vt:lpstr>THE CHALLENGE:  Managing Legacy Engineering Information </vt:lpstr>
      <vt:lpstr>THE CHALLENGE:  What To Focus On? Where To Start? </vt:lpstr>
      <vt:lpstr>CONSIDER A TYPICAL DISTRICT ENERGY PROVIDER:  Thermal Energy Corporation (TECO) </vt:lpstr>
      <vt:lpstr>ESTABLISHING A PATH FORWARD:  The Engineering Information Maturity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YOUR MATURITY:  How To Deploy The Model @ Your District? </vt:lpstr>
      <vt:lpstr>ASSESSING YOUR MATURITY:  The Assessment Summary </vt:lpstr>
      <vt:lpstr>REDEYE @ TECO:  Why TECO Chose RedEye </vt:lpstr>
      <vt:lpstr>REDEYE @ TECO:  How TECO Adopted RedEye </vt:lpstr>
      <vt:lpstr>REDEYE @ TECO:  How TECO Is Benefiting From RedEye </vt:lpstr>
      <vt:lpstr>TOOLKIT ITEMS TO TAKE BACK TO YOUR DISTRICTS:  Recommended Next Steps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revision>1</cp:revision>
  <dcterms:created xsi:type="dcterms:W3CDTF">2019-08-23T11:14:40Z</dcterms:created>
  <dcterms:modified xsi:type="dcterms:W3CDTF">2022-05-04T21:25:41Z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0x010100F32F59DC5B836642923BEB881A891359</vt:lpwstr>
  </property>
  <property fmtid="{D5CDD505-2E9C-101B-9397-08002B2CF9AE}" pid="3" name="MediaServiceImageTags">
    <vt:lpwstr/>
  </property>
</Properties>
</file>