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sldIdLst>
    <p:sldId id="256" r:id="rId6"/>
    <p:sldId id="263" r:id="rId7"/>
    <p:sldId id="264" r:id="rId8"/>
    <p:sldId id="269" r:id="rId9"/>
    <p:sldId id="271" r:id="rId10"/>
    <p:sldId id="270" r:id="rId11"/>
    <p:sldId id="258" r:id="rId12"/>
    <p:sldId id="268" r:id="rId13"/>
    <p:sldId id="257" r:id="rId14"/>
  </p:sldIdLst>
  <p:sldSz cx="12188825" cy="685800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91F"/>
    <a:srgbClr val="D65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76"/>
    <p:restoredTop sz="94674"/>
  </p:normalViewPr>
  <p:slideViewPr>
    <p:cSldViewPr snapToGrid="0" snapToObjects="1">
      <p:cViewPr varScale="1">
        <p:scale>
          <a:sx n="68" d="100"/>
          <a:sy n="68" d="100"/>
        </p:scale>
        <p:origin x="6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31820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802692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0912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431820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802692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609120" y="273600"/>
            <a:ext cx="1096956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31820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802692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60912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431820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802692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subTitle"/>
          </p:nvPr>
        </p:nvSpPr>
        <p:spPr>
          <a:xfrm>
            <a:off x="609120" y="273600"/>
            <a:ext cx="1096956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 type="body"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431820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802692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60912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 type="body"/>
          </p:nvPr>
        </p:nvSpPr>
        <p:spPr>
          <a:xfrm>
            <a:off x="431820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6" name="PlaceHolder 7"/>
          <p:cNvSpPr>
            <a:spLocks noGrp="1"/>
          </p:cNvSpPr>
          <p:nvPr>
            <p:ph type="body"/>
          </p:nvPr>
        </p:nvSpPr>
        <p:spPr>
          <a:xfrm>
            <a:off x="802692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Speaker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F0129-55AE-4062-A1DC-E72FE7B793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76EF75-BEE0-4831-AEC1-FD4A8D0B8C5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dirty="0"/>
              <a:t>Speaker #1 Name, Company</a:t>
            </a:r>
          </a:p>
          <a:p>
            <a:r>
              <a:rPr lang="en-US" dirty="0"/>
              <a:t>Speaker #2 Name, Company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224253C-BDC7-41F7-AD23-3DA6BFAB1BB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187528" y="6205163"/>
            <a:ext cx="3813769" cy="557212"/>
          </a:xfrm>
        </p:spPr>
        <p:txBody>
          <a:bodyPr>
            <a:normAutofit/>
          </a:bodyPr>
          <a:lstStyle>
            <a:lvl1pPr marL="0" indent="0" algn="ctr">
              <a:buNone/>
              <a:defRPr sz="2499"/>
            </a:lvl1pPr>
          </a:lstStyle>
          <a:p>
            <a:r>
              <a:rPr lang="en-US" dirty="0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7139676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subTitle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subTitle"/>
          </p:nvPr>
        </p:nvSpPr>
        <p:spPr>
          <a:xfrm>
            <a:off x="609120" y="273600"/>
            <a:ext cx="1096956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8" name="PlaceHolder 5"/>
          <p:cNvSpPr>
            <a:spLocks noGrp="1"/>
          </p:cNvSpPr>
          <p:nvPr>
            <p:ph type="body"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431820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802692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 type="body"/>
          </p:nvPr>
        </p:nvSpPr>
        <p:spPr>
          <a:xfrm>
            <a:off x="60912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4" name="PlaceHolder 6"/>
          <p:cNvSpPr>
            <a:spLocks noGrp="1"/>
          </p:cNvSpPr>
          <p:nvPr>
            <p:ph type="body"/>
          </p:nvPr>
        </p:nvSpPr>
        <p:spPr>
          <a:xfrm>
            <a:off x="431820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5" name="PlaceHolder 7"/>
          <p:cNvSpPr>
            <a:spLocks noGrp="1"/>
          </p:cNvSpPr>
          <p:nvPr>
            <p:ph type="body"/>
          </p:nvPr>
        </p:nvSpPr>
        <p:spPr>
          <a:xfrm>
            <a:off x="802692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2F261-1A77-49D4-8EDC-CAA4280B5B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569" y="365126"/>
            <a:ext cx="10512862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2C17D9-3A82-4388-BC02-5A7C7B3ACA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395" y="1996179"/>
            <a:ext cx="5156444" cy="2442385"/>
          </a:xfrm>
        </p:spPr>
        <p:txBody>
          <a:bodyPr anchor="ctr"/>
          <a:lstStyle>
            <a:lvl1pPr marL="0" indent="0" algn="ctr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dirty="0"/>
              <a:t>Speaker #1 Name</a:t>
            </a:r>
          </a:p>
          <a:p>
            <a:pPr lvl="0"/>
            <a:r>
              <a:rPr lang="en-US" dirty="0"/>
              <a:t>Company</a:t>
            </a:r>
          </a:p>
          <a:p>
            <a:pPr lvl="0"/>
            <a:r>
              <a:rPr lang="en-US" dirty="0"/>
              <a:t>Contact Information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42A6DA-BE0D-4F1D-A187-20D9A972809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570" y="4605251"/>
            <a:ext cx="5156444" cy="15844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Company Logo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C83F63-53E6-4B6C-971C-9CA77ADEAB6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0593" y="1996179"/>
            <a:ext cx="5181838" cy="2442383"/>
          </a:xfrm>
        </p:spPr>
        <p:txBody>
          <a:bodyPr anchor="ctr"/>
          <a:lstStyle>
            <a:lvl1pPr marL="0" indent="0" algn="ctr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dirty="0"/>
              <a:t>Speaker #2 Name</a:t>
            </a:r>
          </a:p>
          <a:p>
            <a:pPr lvl="0"/>
            <a:r>
              <a:rPr lang="en-US" dirty="0"/>
              <a:t>Company</a:t>
            </a:r>
          </a:p>
          <a:p>
            <a:pPr lvl="0"/>
            <a:r>
              <a:rPr lang="en-US" dirty="0"/>
              <a:t>Contact Information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D19B3F-5249-48E5-AD6E-A886DC54924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0593" y="4605250"/>
            <a:ext cx="5181838" cy="15844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Company Logo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9D4AFD-E263-4C92-BE8F-492477E93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12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63" algn="l" defTabSz="914126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6" algn="l" defTabSz="914126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algn="l" defTabSz="914126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algn="l" defTabSz="914126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4" algn="l" defTabSz="914126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7" algn="l" defTabSz="914126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algn="l" defTabSz="914126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3" algn="l" defTabSz="914126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07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subTitle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subTitle"/>
          </p:nvPr>
        </p:nvSpPr>
        <p:spPr>
          <a:xfrm>
            <a:off x="609120" y="273600"/>
            <a:ext cx="1096956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9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609120" y="273600"/>
            <a:ext cx="1096956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431820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 type="body"/>
          </p:nvPr>
        </p:nvSpPr>
        <p:spPr>
          <a:xfrm>
            <a:off x="802692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2" name="PlaceHolder 5"/>
          <p:cNvSpPr>
            <a:spLocks noGrp="1"/>
          </p:cNvSpPr>
          <p:nvPr>
            <p:ph type="body"/>
          </p:nvPr>
        </p:nvSpPr>
        <p:spPr>
          <a:xfrm>
            <a:off x="60912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3" name="PlaceHolder 6"/>
          <p:cNvSpPr>
            <a:spLocks noGrp="1"/>
          </p:cNvSpPr>
          <p:nvPr>
            <p:ph type="body"/>
          </p:nvPr>
        </p:nvSpPr>
        <p:spPr>
          <a:xfrm>
            <a:off x="431820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4" name="PlaceHolder 7"/>
          <p:cNvSpPr>
            <a:spLocks noGrp="1"/>
          </p:cNvSpPr>
          <p:nvPr>
            <p:ph type="body"/>
          </p:nvPr>
        </p:nvSpPr>
        <p:spPr>
          <a:xfrm>
            <a:off x="802692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Problem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40CAC-A8F8-4CD0-8F31-6EEDF0F3B3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BF3D2-86D2-45B7-AA85-4993C61C20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7B7D55-32B8-4726-8086-98C9926891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900DC0-6B48-47AD-A3A8-3143D71E9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290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61" y="2160"/>
            <a:ext cx="12175464" cy="6855840"/>
          </a:xfrm>
          <a:prstGeom prst="rect">
            <a:avLst/>
          </a:prstGeom>
          <a:ln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3" b="6523"/>
          <a:stretch/>
        </p:blipFill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744771-70F1-B34B-8D35-F8E579712186}"/>
              </a:ext>
            </a:extLst>
          </p:cNvPr>
          <p:cNvPicPr/>
          <p:nvPr userDrawn="1"/>
        </p:nvPicPr>
        <p:blipFill>
          <a:blip r:embed="rId15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3" b="6523"/>
          <a:stretch/>
        </p:blipFill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72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8CBF2-0C76-4B40-B1DB-9FF1115DCC42}"/>
              </a:ext>
            </a:extLst>
          </p:cNvPr>
          <p:cNvPicPr/>
          <p:nvPr userDrawn="1"/>
        </p:nvPicPr>
        <p:blipFill>
          <a:blip r:embed="rId15">
            <a:alphaModFix amt="46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23" b="6523"/>
          <a:stretch/>
        </p:blipFill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2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155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9" r="19559"/>
          <a:stretch/>
        </p:blipFill>
        <p:spPr>
          <a:xfrm>
            <a:off x="0" y="0"/>
            <a:ext cx="760397" cy="6882068"/>
          </a:xfrm>
          <a:prstGeom prst="rect">
            <a:avLst/>
          </a:prstGeom>
          <a:ln>
            <a:noFill/>
          </a:ln>
        </p:spPr>
      </p:pic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 dirty="0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 dirty="0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2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6AC5C-5374-4642-911C-993FE1E586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88825" cy="2387600"/>
          </a:xfrm>
        </p:spPr>
        <p:txBody>
          <a:bodyPr/>
          <a:lstStyle/>
          <a:p>
            <a:r>
              <a:rPr lang="en-US" dirty="0"/>
              <a:t>Integrating Renewable Energy &amp; Greenhouse Gas Reduction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16B51B-0DBF-48C5-9C45-2BDE3D922C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Jeremy Smith, P.E.</a:t>
            </a:r>
          </a:p>
        </p:txBody>
      </p:sp>
      <p:pic>
        <p:nvPicPr>
          <p:cNvPr id="7" name="Picture Placeholder 6" descr="Logo, company name&#10;&#10;Description automatically generated">
            <a:extLst>
              <a:ext uri="{FF2B5EF4-FFF2-40B4-BE49-F238E27FC236}">
                <a16:creationId xmlns:a16="http://schemas.microsoft.com/office/drawing/2014/main" id="{FADC0E0C-AD60-DEFF-909F-B81938D53A7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90" b="-30820"/>
          <a:stretch/>
        </p:blipFill>
        <p:spPr>
          <a:xfrm>
            <a:off x="4187825" y="4418307"/>
            <a:ext cx="3813175" cy="2352381"/>
          </a:xfrm>
        </p:spPr>
      </p:pic>
    </p:spTree>
    <p:extLst>
      <p:ext uri="{BB962C8B-B14F-4D97-AF65-F5344CB8AC3E}">
        <p14:creationId xmlns:p14="http://schemas.microsoft.com/office/powerpoint/2010/main" val="1436191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73844-C6AD-4094-8F15-6F83463CB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298" y="273600"/>
            <a:ext cx="10584381" cy="1144800"/>
          </a:xfrm>
        </p:spPr>
        <p:txBody>
          <a:bodyPr/>
          <a:lstStyle/>
          <a:p>
            <a:r>
              <a:rPr lang="en-US" dirty="0"/>
              <a:t>Hydrogen as the Answer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90BFB8-DDA8-4D4C-A38F-E35EB166AF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06237" y="1672431"/>
            <a:ext cx="5180251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Hydrogen</a:t>
            </a:r>
          </a:p>
          <a:p>
            <a:pPr marL="0" indent="0">
              <a:buNone/>
            </a:pPr>
            <a:endParaRPr lang="en-US" sz="900" dirty="0"/>
          </a:p>
          <a:p>
            <a:pPr lvl="1"/>
            <a:r>
              <a:rPr lang="en-US" dirty="0"/>
              <a:t>Can be generated with all electric</a:t>
            </a:r>
            <a:br>
              <a:rPr lang="en-US" dirty="0"/>
            </a:br>
            <a:r>
              <a:rPr lang="en-US" dirty="0"/>
              <a:t>or small footprint CO</a:t>
            </a:r>
            <a:r>
              <a:rPr lang="en-US" sz="1500" dirty="0"/>
              <a:t>2</a:t>
            </a:r>
            <a:r>
              <a:rPr lang="en-US" dirty="0"/>
              <a:t> with steam-methane-reformer technology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Can reduce greenhouse gas emissions when deployed in the field with renewables (PV, wind, renewable gas)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Significant regulatory and safety concerns, relating mostly to lack of education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074C7A7D-B82F-C11F-3409-4B098570E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938" y="2441359"/>
            <a:ext cx="5173387" cy="287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53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73844-C6AD-4094-8F15-6F83463CB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298" y="273600"/>
            <a:ext cx="10584381" cy="1144800"/>
          </a:xfrm>
        </p:spPr>
        <p:txBody>
          <a:bodyPr/>
          <a:lstStyle/>
          <a:p>
            <a:r>
              <a:rPr lang="en-US" dirty="0"/>
              <a:t>How to get Hydrogen Approved</a:t>
            </a:r>
            <a:br>
              <a:rPr lang="en-US" dirty="0"/>
            </a:br>
            <a:r>
              <a:rPr lang="en-US" sz="2000" dirty="0" err="1"/>
              <a:t>Nuvera</a:t>
            </a:r>
            <a:r>
              <a:rPr lang="en-US" sz="2000" dirty="0"/>
              <a:t> Fuel Cell Facility in Billerica, 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C7BCC-C250-46C2-B18E-CB512CD26A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78476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Addressing the concerns</a:t>
            </a:r>
          </a:p>
          <a:p>
            <a:pPr marL="0" indent="0">
              <a:buNone/>
            </a:pPr>
            <a:endParaRPr lang="en-US" sz="900" dirty="0"/>
          </a:p>
          <a:p>
            <a:pPr lvl="1"/>
            <a:r>
              <a:rPr lang="en-US" dirty="0"/>
              <a:t>Code compliance and third-party certified systems whenever possible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Due diligence by a hydrogen system expert not directly employed by the system manufacturer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Show a systemic approach to system design and safety incorporation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Hazard handling plan with emergency response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68A6CF2-710E-6BB6-2EB3-D579588DC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838" y="2032987"/>
            <a:ext cx="4748097" cy="35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3780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73844-C6AD-4094-8F15-6F83463CB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298" y="273600"/>
            <a:ext cx="10584381" cy="1144800"/>
          </a:xfrm>
        </p:spPr>
        <p:txBody>
          <a:bodyPr/>
          <a:lstStyle/>
          <a:p>
            <a:r>
              <a:rPr lang="en-US" sz="4200" dirty="0"/>
              <a:t>The Hazard Plan and Emergency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C7BCC-C250-46C2-B18E-CB512CD26A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553592"/>
            <a:ext cx="5180251" cy="462337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Hazard plan will answer the following:</a:t>
            </a:r>
          </a:p>
          <a:p>
            <a:pPr marL="0" indent="0">
              <a:buNone/>
            </a:pPr>
            <a:endParaRPr lang="en-US" sz="900" dirty="0"/>
          </a:p>
          <a:p>
            <a:pPr lvl="1"/>
            <a:r>
              <a:rPr lang="en-US" dirty="0"/>
              <a:t>How much hydrogen, where is it stored and what form?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Where are the safety detectors and what type are they?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Where are the e-stops, what do they do?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Emergency Response</a:t>
            </a:r>
          </a:p>
          <a:p>
            <a:pPr lvl="2"/>
            <a:r>
              <a:rPr lang="en-US" dirty="0"/>
              <a:t>Actual people and phone numbers</a:t>
            </a:r>
          </a:p>
          <a:p>
            <a:pPr lvl="2"/>
            <a:r>
              <a:rPr lang="en-US" dirty="0"/>
              <a:t>How to shutdown safely</a:t>
            </a:r>
          </a:p>
          <a:p>
            <a:pPr lvl="2"/>
            <a:r>
              <a:rPr lang="en-US" dirty="0"/>
              <a:t>Update the plan on an annual basis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ACACE3-08C8-7269-7B1B-F6F6390D5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950" y="1898630"/>
            <a:ext cx="4807367" cy="360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40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73844-C6AD-4094-8F15-6F83463CB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298" y="273600"/>
            <a:ext cx="10584381" cy="1144800"/>
          </a:xfrm>
        </p:spPr>
        <p:txBody>
          <a:bodyPr/>
          <a:lstStyle/>
          <a:p>
            <a:r>
              <a:rPr lang="en-US" dirty="0"/>
              <a:t>Key take-aways from the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C7BCC-C250-46C2-B18E-CB512CD26A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Early engagement is key</a:t>
            </a:r>
          </a:p>
          <a:p>
            <a:pPr marL="0" indent="0">
              <a:buNone/>
            </a:pPr>
            <a:endParaRPr lang="en-US" sz="1000" dirty="0"/>
          </a:p>
          <a:p>
            <a:pPr lvl="1"/>
            <a:r>
              <a:rPr lang="en-US" dirty="0"/>
              <a:t>Get out in front of the “Hydrogen Issue” on your project as early as possible.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Provide success stories of installations that have years of trouble-free operation.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Stress the deliberate, thoughtful process that leads to the decision to use hydrogen as the delivery method of the end-use energy.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Do the paperwork to document the hazard and have a plan of what to do in an emergency.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Invite the 1</a:t>
            </a:r>
            <a:r>
              <a:rPr lang="en-US" baseline="30000" dirty="0"/>
              <a:t>st</a:t>
            </a:r>
            <a:r>
              <a:rPr lang="en-US" dirty="0"/>
              <a:t> responders to walk the project with you after completion, get them familiar with your equipment and its layout.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CEFE03-DC54-44F7-F967-DCB17DDD3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129" y="2589721"/>
            <a:ext cx="355427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905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1FD63A0D-F253-4454-9543-0A39554DDDDB}"/>
              </a:ext>
            </a:extLst>
          </p:cNvPr>
          <p:cNvSpPr>
            <a:spLocks noGrp="1"/>
          </p:cNvSpPr>
          <p:nvPr/>
        </p:nvSpPr>
        <p:spPr>
          <a:xfrm>
            <a:off x="608193" y="140033"/>
            <a:ext cx="10972440" cy="11448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143159"/>
                </a:solidFill>
              </a:rPr>
              <a:t>Q&amp;A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ustomShape 1"/>
          <p:cNvSpPr/>
          <p:nvPr/>
        </p:nvSpPr>
        <p:spPr>
          <a:xfrm>
            <a:off x="837861" y="1825978"/>
            <a:ext cx="10510702" cy="43480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8B6EA5-EEB1-4486-AA5C-3F74D6DBB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F0C8876-6709-460A-AF47-D52DB4AE7E6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A88D97E-B7C8-483D-A302-77672D49FB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Jeremy Smith, P.E.</a:t>
            </a:r>
          </a:p>
        </p:txBody>
      </p:sp>
    </p:spTree>
    <p:extLst>
      <p:ext uri="{BB962C8B-B14F-4D97-AF65-F5344CB8AC3E}">
        <p14:creationId xmlns:p14="http://schemas.microsoft.com/office/powerpoint/2010/main" val="424656858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CustomShape 1"/>
          <p:cNvSpPr/>
          <p:nvPr/>
        </p:nvSpPr>
        <p:spPr>
          <a:xfrm>
            <a:off x="609120" y="273600"/>
            <a:ext cx="10967760" cy="114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8" name="CustomShape 2"/>
          <p:cNvSpPr/>
          <p:nvPr/>
        </p:nvSpPr>
        <p:spPr>
          <a:xfrm>
            <a:off x="609120" y="1604520"/>
            <a:ext cx="10967760" cy="397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</TotalTime>
  <Words>301</Words>
  <Application>Microsoft Office PowerPoint</Application>
  <PresentationFormat>Custom</PresentationFormat>
  <Paragraphs>48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Symbol</vt:lpstr>
      <vt:lpstr>Wingdings</vt:lpstr>
      <vt:lpstr>Office Theme</vt:lpstr>
      <vt:lpstr>Office Theme</vt:lpstr>
      <vt:lpstr>Office Theme</vt:lpstr>
      <vt:lpstr>Office Theme</vt:lpstr>
      <vt:lpstr>Office Theme</vt:lpstr>
      <vt:lpstr>PowerPoint Presentation</vt:lpstr>
      <vt:lpstr>Integrating Renewable Energy &amp; Greenhouse Gas Reduction </vt:lpstr>
      <vt:lpstr>Hydrogen as the Answer</vt:lpstr>
      <vt:lpstr>How to get Hydrogen Approved Nuvera Fuel Cell Facility in Billerica, MA</vt:lpstr>
      <vt:lpstr>The Hazard Plan and Emergency Response</vt:lpstr>
      <vt:lpstr>Key take-aways from the process</vt:lpstr>
      <vt:lpstr>PowerPoint Presentation</vt:lpstr>
      <vt:lpstr>Thank You!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Stacy Burrus</dc:creator>
  <dc:description/>
  <cp:lastModifiedBy>Jason Beal</cp:lastModifiedBy>
  <cp:revision>28</cp:revision>
  <dcterms:created xsi:type="dcterms:W3CDTF">2019-08-23T11:14:40Z</dcterms:created>
  <dcterms:modified xsi:type="dcterms:W3CDTF">2022-05-09T18:19:51Z</dcterms:modified>
  <dc:language>en-US</dc:language>
</cp:coreProperties>
</file>