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87" r:id="rId3"/>
    <p:sldMasterId id="2147483700" r:id="rId4"/>
    <p:sldMasterId id="2147483713" r:id="rId5"/>
  </p:sldMasterIdLst>
  <p:notesMasterIdLst>
    <p:notesMasterId r:id="rId23"/>
  </p:notesMasterIdLst>
  <p:sldIdLst>
    <p:sldId id="256" r:id="rId6"/>
    <p:sldId id="263" r:id="rId7"/>
    <p:sldId id="264" r:id="rId8"/>
    <p:sldId id="277" r:id="rId9"/>
    <p:sldId id="278" r:id="rId10"/>
    <p:sldId id="279" r:id="rId11"/>
    <p:sldId id="282" r:id="rId12"/>
    <p:sldId id="272" r:id="rId13"/>
    <p:sldId id="273" r:id="rId14"/>
    <p:sldId id="280" r:id="rId15"/>
    <p:sldId id="269" r:id="rId16"/>
    <p:sldId id="270" r:id="rId17"/>
    <p:sldId id="271" r:id="rId18"/>
    <p:sldId id="274" r:id="rId19"/>
    <p:sldId id="281" r:id="rId20"/>
    <p:sldId id="276" r:id="rId21"/>
    <p:sldId id="268" r:id="rId22"/>
  </p:sldIdLst>
  <p:sldSz cx="12188825"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91F"/>
    <a:srgbClr val="D65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88" autoAdjust="0"/>
    <p:restoredTop sz="94674"/>
  </p:normalViewPr>
  <p:slideViewPr>
    <p:cSldViewPr snapToGrid="0" snapToObjects="1">
      <p:cViewPr varScale="1">
        <p:scale>
          <a:sx n="154" d="100"/>
          <a:sy n="154" d="100"/>
        </p:scale>
        <p:origin x="55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DC323DD1-1010-4555-89BA-1A2BA1179FB6}" type="datetimeFigureOut">
              <a:rPr lang="en-US" smtClean="0"/>
              <a:t>5/4/2022</a:t>
            </a:fld>
            <a:endParaRPr lang="en-US"/>
          </a:p>
        </p:txBody>
      </p:sp>
      <p:sp>
        <p:nvSpPr>
          <p:cNvPr id="4" name="Slide Image Placeholder 3"/>
          <p:cNvSpPr>
            <a:spLocks noGrp="1" noRot="1" noChangeAspect="1"/>
          </p:cNvSpPr>
          <p:nvPr>
            <p:ph type="sldImg" idx="2"/>
          </p:nvPr>
        </p:nvSpPr>
        <p:spPr>
          <a:xfrm>
            <a:off x="869950" y="1257300"/>
            <a:ext cx="603250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E1DD2D17-8538-4B5B-BC07-8CE1C335ACBF}" type="slidenum">
              <a:rPr lang="en-US" smtClean="0"/>
              <a:t>‹#›</a:t>
            </a:fld>
            <a:endParaRPr lang="en-US"/>
          </a:p>
        </p:txBody>
      </p:sp>
    </p:spTree>
    <p:extLst>
      <p:ext uri="{BB962C8B-B14F-4D97-AF65-F5344CB8AC3E}">
        <p14:creationId xmlns:p14="http://schemas.microsoft.com/office/powerpoint/2010/main" val="1571059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000000"/>
                </a:solidFill>
                <a:effectLst/>
                <a:latin typeface="Montserrat" panose="020B0604020202020204" pitchFamily="2" charset="0"/>
              </a:rPr>
              <a:t>Quick site survey</a:t>
            </a:r>
            <a:r>
              <a:rPr lang="en-US" b="0" i="0" dirty="0">
                <a:solidFill>
                  <a:srgbClr val="000000"/>
                </a:solidFill>
                <a:effectLst/>
                <a:latin typeface="Montserrat" panose="020B0604020202020204" pitchFamily="2" charset="0"/>
              </a:rPr>
              <a:t>: Point cloud is the fastest way to survey an existing structure at a site. All you need is the point cloud data that has been gathered by a scan; additional or frequent site visits for more data are usually not required.</a:t>
            </a:r>
          </a:p>
          <a:p>
            <a:pPr algn="l">
              <a:buFont typeface="Arial" panose="020B0604020202020204" pitchFamily="34" charset="0"/>
              <a:buChar char="•"/>
            </a:pPr>
            <a:r>
              <a:rPr lang="en-US" b="1" i="0" dirty="0">
                <a:solidFill>
                  <a:srgbClr val="000000"/>
                </a:solidFill>
                <a:effectLst/>
                <a:latin typeface="Montserrat" panose="020B0604020202020204" pitchFamily="2" charset="0"/>
              </a:rPr>
              <a:t>Optimize time</a:t>
            </a:r>
            <a:r>
              <a:rPr lang="en-US" b="0" i="0" dirty="0">
                <a:solidFill>
                  <a:srgbClr val="000000"/>
                </a:solidFill>
                <a:effectLst/>
                <a:latin typeface="Montserrat" panose="020B0604020202020204" pitchFamily="2" charset="0"/>
              </a:rPr>
              <a:t>: One of the most apparent </a:t>
            </a:r>
            <a:r>
              <a:rPr lang="en-US" b="1" i="1" dirty="0">
                <a:solidFill>
                  <a:srgbClr val="000000"/>
                </a:solidFill>
                <a:effectLst/>
                <a:latin typeface="Montserrat" panose="020B0604020202020204" pitchFamily="2" charset="0"/>
              </a:rPr>
              <a:t>benefits of point cloud</a:t>
            </a:r>
            <a:r>
              <a:rPr lang="en-US" b="0" i="0" dirty="0">
                <a:solidFill>
                  <a:srgbClr val="000000"/>
                </a:solidFill>
                <a:effectLst/>
                <a:latin typeface="Montserrat" panose="020B0604020202020204" pitchFamily="2" charset="0"/>
              </a:rPr>
              <a:t> is that it reduces the amount of time that needs to be spent at the site. It also limits your site visits as you have all the information with you on the point cloud scan. Hence, you do not waste time going back to the site repeatedly.</a:t>
            </a:r>
          </a:p>
          <a:p>
            <a:pPr algn="l">
              <a:buFont typeface="Arial" panose="020B0604020202020204" pitchFamily="34" charset="0"/>
              <a:buChar char="•"/>
            </a:pPr>
            <a:r>
              <a:rPr lang="en-US" b="1" i="0" dirty="0">
                <a:solidFill>
                  <a:srgbClr val="000000"/>
                </a:solidFill>
                <a:effectLst/>
                <a:latin typeface="Montserrat" panose="020B0604020202020204" pitchFamily="2" charset="0"/>
              </a:rPr>
              <a:t>High accuracy</a:t>
            </a:r>
            <a:r>
              <a:rPr lang="en-US" b="0" i="0" dirty="0">
                <a:solidFill>
                  <a:srgbClr val="000000"/>
                </a:solidFill>
                <a:effectLst/>
                <a:latin typeface="Montserrat" panose="020B0604020202020204" pitchFamily="2" charset="0"/>
              </a:rPr>
              <a:t>: LiDAR point cloud scans are known for their accuracy. You do not need to recheck whether you have the right coordinates.</a:t>
            </a:r>
          </a:p>
          <a:p>
            <a:pPr algn="l">
              <a:buFont typeface="Arial" panose="020B0604020202020204" pitchFamily="34" charset="0"/>
              <a:buChar char="•"/>
            </a:pPr>
            <a:r>
              <a:rPr lang="en-US" b="1" i="0" dirty="0">
                <a:solidFill>
                  <a:srgbClr val="000000"/>
                </a:solidFill>
                <a:effectLst/>
                <a:latin typeface="Montserrat" panose="020B0604020202020204" pitchFamily="2" charset="0"/>
              </a:rPr>
              <a:t>Information at hand</a:t>
            </a:r>
            <a:r>
              <a:rPr lang="en-US" b="0" i="0" dirty="0">
                <a:solidFill>
                  <a:srgbClr val="000000"/>
                </a:solidFill>
                <a:effectLst/>
                <a:latin typeface="Montserrat" panose="020B0604020202020204" pitchFamily="2" charset="0"/>
              </a:rPr>
              <a:t>: You get comprehensive information regarding the existing structure. This reduces the RFI and prevents work delays.</a:t>
            </a:r>
          </a:p>
          <a:p>
            <a:pPr algn="l">
              <a:buFont typeface="Arial" panose="020B0604020202020204" pitchFamily="34" charset="0"/>
              <a:buChar char="•"/>
            </a:pPr>
            <a:r>
              <a:rPr lang="en-US" b="1" i="0" dirty="0">
                <a:solidFill>
                  <a:srgbClr val="000000"/>
                </a:solidFill>
                <a:effectLst/>
                <a:latin typeface="Montserrat" panose="020B0604020202020204" pitchFamily="2" charset="0"/>
              </a:rPr>
              <a:t>Dimensions</a:t>
            </a:r>
            <a:r>
              <a:rPr lang="en-US" b="0" i="0" dirty="0">
                <a:solidFill>
                  <a:srgbClr val="000000"/>
                </a:solidFill>
                <a:effectLst/>
                <a:latin typeface="Montserrat" panose="020B0604020202020204" pitchFamily="2" charset="0"/>
              </a:rPr>
              <a:t>: Point cloud scans are effective for measuring dimensions. It also helps you to understand the spatial relation between the different parts of the structure.</a:t>
            </a:r>
          </a:p>
          <a:p>
            <a:pPr algn="l">
              <a:buFont typeface="Arial" panose="020B0604020202020204" pitchFamily="34" charset="0"/>
              <a:buChar char="•"/>
            </a:pPr>
            <a:r>
              <a:rPr lang="en-US" b="1" i="0" dirty="0">
                <a:solidFill>
                  <a:srgbClr val="000000"/>
                </a:solidFill>
                <a:effectLst/>
                <a:latin typeface="Montserrat" panose="020B0604020202020204" pitchFamily="2" charset="0"/>
              </a:rPr>
              <a:t>Safety</a:t>
            </a:r>
            <a:r>
              <a:rPr lang="en-US" b="0" i="0" dirty="0">
                <a:solidFill>
                  <a:srgbClr val="000000"/>
                </a:solidFill>
                <a:effectLst/>
                <a:latin typeface="Montserrat" panose="020B0604020202020204" pitchFamily="2" charset="0"/>
              </a:rPr>
              <a:t>: Manual surveys might involve moving through harsh or awkward terrains, which could pose a risk for surveyors and other workers. Point cloud modeling uses drones for data capture, hence minimizing such risks.</a:t>
            </a:r>
          </a:p>
          <a:p>
            <a:pPr algn="l">
              <a:buFont typeface="Arial" panose="020B0604020202020204" pitchFamily="34" charset="0"/>
              <a:buChar char="•"/>
            </a:pPr>
            <a:r>
              <a:rPr lang="en-US" b="1" i="0" dirty="0">
                <a:solidFill>
                  <a:srgbClr val="000000"/>
                </a:solidFill>
                <a:effectLst/>
                <a:latin typeface="Montserrat" panose="020B0604020202020204" pitchFamily="2" charset="0"/>
              </a:rPr>
              <a:t>Reduce costs</a:t>
            </a:r>
            <a:r>
              <a:rPr lang="en-US" b="0" i="0" dirty="0">
                <a:solidFill>
                  <a:srgbClr val="000000"/>
                </a:solidFill>
                <a:effectLst/>
                <a:latin typeface="Montserrat" panose="020B0604020202020204" pitchFamily="2" charset="0"/>
              </a:rPr>
              <a:t>: Since point cloud optimizes data and accuracy and reduces time, this translates to lowered costs.</a:t>
            </a:r>
          </a:p>
          <a:p>
            <a:pPr algn="l">
              <a:buFont typeface="Arial" panose="020B0604020202020204" pitchFamily="34" charset="0"/>
              <a:buChar char="•"/>
            </a:pPr>
            <a:r>
              <a:rPr lang="en-US" b="1" i="0" dirty="0">
                <a:solidFill>
                  <a:srgbClr val="000000"/>
                </a:solidFill>
                <a:effectLst/>
                <a:latin typeface="Montserrat" panose="020B0604020202020204" pitchFamily="2" charset="0"/>
              </a:rPr>
              <a:t>Informed decisions</a:t>
            </a:r>
            <a:r>
              <a:rPr lang="en-US" b="0" i="0" dirty="0">
                <a:solidFill>
                  <a:srgbClr val="000000"/>
                </a:solidFill>
                <a:effectLst/>
                <a:latin typeface="Montserrat" panose="020B0604020202020204" pitchFamily="2" charset="0"/>
              </a:rPr>
              <a:t>: Point cloud modeling enables your team to make informed decisions based on accurate information.</a:t>
            </a:r>
          </a:p>
          <a:p>
            <a:endParaRPr lang="en-US" dirty="0"/>
          </a:p>
        </p:txBody>
      </p:sp>
      <p:sp>
        <p:nvSpPr>
          <p:cNvPr id="4" name="Slide Number Placeholder 3"/>
          <p:cNvSpPr>
            <a:spLocks noGrp="1"/>
          </p:cNvSpPr>
          <p:nvPr>
            <p:ph type="sldNum" sz="quarter" idx="5"/>
          </p:nvPr>
        </p:nvSpPr>
        <p:spPr/>
        <p:txBody>
          <a:bodyPr/>
          <a:lstStyle/>
          <a:p>
            <a:fld id="{E1DD2D17-8538-4B5B-BC07-8CE1C335ACBF}" type="slidenum">
              <a:rPr lang="en-US" smtClean="0"/>
              <a:t>8</a:t>
            </a:fld>
            <a:endParaRPr lang="en-US"/>
          </a:p>
        </p:txBody>
      </p:sp>
    </p:spTree>
    <p:extLst>
      <p:ext uri="{BB962C8B-B14F-4D97-AF65-F5344CB8AC3E}">
        <p14:creationId xmlns:p14="http://schemas.microsoft.com/office/powerpoint/2010/main" val="508828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Added cost to project to perform point cloud mapping</a:t>
            </a:r>
          </a:p>
          <a:p>
            <a:endParaRPr lang="en-US" dirty="0"/>
          </a:p>
        </p:txBody>
      </p:sp>
      <p:sp>
        <p:nvSpPr>
          <p:cNvPr id="4" name="Slide Number Placeholder 3"/>
          <p:cNvSpPr>
            <a:spLocks noGrp="1"/>
          </p:cNvSpPr>
          <p:nvPr>
            <p:ph type="sldNum" sz="quarter" idx="5"/>
          </p:nvPr>
        </p:nvSpPr>
        <p:spPr/>
        <p:txBody>
          <a:bodyPr/>
          <a:lstStyle/>
          <a:p>
            <a:fld id="{E1DD2D17-8538-4B5B-BC07-8CE1C335ACBF}" type="slidenum">
              <a:rPr lang="en-US" smtClean="0"/>
              <a:t>9</a:t>
            </a:fld>
            <a:endParaRPr lang="en-US"/>
          </a:p>
        </p:txBody>
      </p:sp>
    </p:spTree>
    <p:extLst>
      <p:ext uri="{BB962C8B-B14F-4D97-AF65-F5344CB8AC3E}">
        <p14:creationId xmlns:p14="http://schemas.microsoft.com/office/powerpoint/2010/main" val="1726926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Large file sizes can slow down the BIM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Added cost to project to perform point cloud mapping</a:t>
            </a:r>
          </a:p>
          <a:p>
            <a:endParaRPr lang="en-US" dirty="0"/>
          </a:p>
        </p:txBody>
      </p:sp>
      <p:sp>
        <p:nvSpPr>
          <p:cNvPr id="4" name="Slide Number Placeholder 3"/>
          <p:cNvSpPr>
            <a:spLocks noGrp="1"/>
          </p:cNvSpPr>
          <p:nvPr>
            <p:ph type="sldNum" sz="quarter" idx="5"/>
          </p:nvPr>
        </p:nvSpPr>
        <p:spPr/>
        <p:txBody>
          <a:bodyPr/>
          <a:lstStyle/>
          <a:p>
            <a:fld id="{E1DD2D17-8538-4B5B-BC07-8CE1C335ACBF}" type="slidenum">
              <a:rPr lang="en-US" smtClean="0"/>
              <a:t>11</a:t>
            </a:fld>
            <a:endParaRPr lang="en-US"/>
          </a:p>
        </p:txBody>
      </p:sp>
    </p:spTree>
    <p:extLst>
      <p:ext uri="{BB962C8B-B14F-4D97-AF65-F5344CB8AC3E}">
        <p14:creationId xmlns:p14="http://schemas.microsoft.com/office/powerpoint/2010/main" val="167141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Allowed for coordination with existing conditions of less than 1”. Coordinate railing to be installed on inside of steel for platform as needed to coordinate with existing piping.</a:t>
            </a:r>
          </a:p>
          <a:p>
            <a:endParaRPr lang="en-US" dirty="0"/>
          </a:p>
          <a:p>
            <a:r>
              <a:rPr lang="en-US" dirty="0"/>
              <a:t>Allowed for walk through to coordinate that all control valves, instruments were accessible. Identified valves that required chainwheels and allowed for a fully coordinated platform prior to contractor being onboarded.</a:t>
            </a:r>
          </a:p>
        </p:txBody>
      </p:sp>
      <p:sp>
        <p:nvSpPr>
          <p:cNvPr id="4" name="Slide Number Placeholder 3"/>
          <p:cNvSpPr>
            <a:spLocks noGrp="1"/>
          </p:cNvSpPr>
          <p:nvPr>
            <p:ph type="sldNum" sz="quarter" idx="5"/>
          </p:nvPr>
        </p:nvSpPr>
        <p:spPr/>
        <p:txBody>
          <a:bodyPr/>
          <a:lstStyle/>
          <a:p>
            <a:fld id="{E1DD2D17-8538-4B5B-BC07-8CE1C335ACBF}" type="slidenum">
              <a:rPr lang="en-US" smtClean="0"/>
              <a:t>16</a:t>
            </a:fld>
            <a:endParaRPr lang="en-US"/>
          </a:p>
        </p:txBody>
      </p:sp>
    </p:spTree>
    <p:extLst>
      <p:ext uri="{BB962C8B-B14F-4D97-AF65-F5344CB8AC3E}">
        <p14:creationId xmlns:p14="http://schemas.microsoft.com/office/powerpoint/2010/main" val="657615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25" name="PlaceHolder 2"/>
          <p:cNvSpPr>
            <a:spLocks noGrp="1"/>
          </p:cNvSpPr>
          <p:nvPr>
            <p:ph type="body"/>
          </p:nvPr>
        </p:nvSpPr>
        <p:spPr>
          <a:xfrm>
            <a:off x="609120" y="1604520"/>
            <a:ext cx="10969560" cy="1896840"/>
          </a:xfrm>
          <a:prstGeom prst="rect">
            <a:avLst/>
          </a:prstGeom>
        </p:spPr>
        <p:txBody>
          <a:bodyPr lIns="0" tIns="0" rIns="0" bIns="0">
            <a:normAutofit/>
          </a:bodyPr>
          <a:lstStyle/>
          <a:p>
            <a:endParaRPr lang="en-US" sz="3200" b="0" strike="noStrike" spc="-1">
              <a:latin typeface="Arial"/>
            </a:endParaRPr>
          </a:p>
        </p:txBody>
      </p:sp>
      <p:sp>
        <p:nvSpPr>
          <p:cNvPr id="26" name="PlaceHolder 3"/>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28"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29"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30"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
        <p:nvSpPr>
          <p:cNvPr id="31" name="PlaceHolder 5"/>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33" name="PlaceHolder 2"/>
          <p:cNvSpPr>
            <a:spLocks noGrp="1"/>
          </p:cNvSpPr>
          <p:nvPr>
            <p:ph type="body"/>
          </p:nvPr>
        </p:nvSpPr>
        <p:spPr>
          <a:xfrm>
            <a:off x="609120" y="1604520"/>
            <a:ext cx="3531960" cy="1896840"/>
          </a:xfrm>
          <a:prstGeom prst="rect">
            <a:avLst/>
          </a:prstGeom>
        </p:spPr>
        <p:txBody>
          <a:bodyPr lIns="0" tIns="0" rIns="0" bIns="0">
            <a:normAutofit/>
          </a:bodyPr>
          <a:lstStyle/>
          <a:p>
            <a:endParaRPr lang="en-US" sz="3200" b="0" strike="noStrike" spc="-1">
              <a:latin typeface="Arial"/>
            </a:endParaRPr>
          </a:p>
        </p:txBody>
      </p:sp>
      <p:sp>
        <p:nvSpPr>
          <p:cNvPr id="34" name="PlaceHolder 3"/>
          <p:cNvSpPr>
            <a:spLocks noGrp="1"/>
          </p:cNvSpPr>
          <p:nvPr>
            <p:ph type="body"/>
          </p:nvPr>
        </p:nvSpPr>
        <p:spPr>
          <a:xfrm>
            <a:off x="4318200" y="1604520"/>
            <a:ext cx="3531960" cy="1896840"/>
          </a:xfrm>
          <a:prstGeom prst="rect">
            <a:avLst/>
          </a:prstGeom>
        </p:spPr>
        <p:txBody>
          <a:bodyPr lIns="0" tIns="0" rIns="0" bIns="0">
            <a:normAutofit/>
          </a:bodyPr>
          <a:lstStyle/>
          <a:p>
            <a:endParaRPr lang="en-US" sz="3200" b="0" strike="noStrike" spc="-1">
              <a:latin typeface="Arial"/>
            </a:endParaRPr>
          </a:p>
        </p:txBody>
      </p:sp>
      <p:sp>
        <p:nvSpPr>
          <p:cNvPr id="35" name="PlaceHolder 4"/>
          <p:cNvSpPr>
            <a:spLocks noGrp="1"/>
          </p:cNvSpPr>
          <p:nvPr>
            <p:ph type="body"/>
          </p:nvPr>
        </p:nvSpPr>
        <p:spPr>
          <a:xfrm>
            <a:off x="8026920" y="1604520"/>
            <a:ext cx="3531960" cy="1896840"/>
          </a:xfrm>
          <a:prstGeom prst="rect">
            <a:avLst/>
          </a:prstGeom>
        </p:spPr>
        <p:txBody>
          <a:bodyPr lIns="0" tIns="0" rIns="0" bIns="0">
            <a:normAutofit/>
          </a:bodyPr>
          <a:lstStyle/>
          <a:p>
            <a:endParaRPr lang="en-US" sz="3200" b="0" strike="noStrike" spc="-1">
              <a:latin typeface="Arial"/>
            </a:endParaRPr>
          </a:p>
        </p:txBody>
      </p:sp>
      <p:sp>
        <p:nvSpPr>
          <p:cNvPr id="36" name="PlaceHolder 5"/>
          <p:cNvSpPr>
            <a:spLocks noGrp="1"/>
          </p:cNvSpPr>
          <p:nvPr>
            <p:ph type="body"/>
          </p:nvPr>
        </p:nvSpPr>
        <p:spPr>
          <a:xfrm>
            <a:off x="609120" y="3682080"/>
            <a:ext cx="3531960" cy="1896840"/>
          </a:xfrm>
          <a:prstGeom prst="rect">
            <a:avLst/>
          </a:prstGeom>
        </p:spPr>
        <p:txBody>
          <a:bodyPr lIns="0" tIns="0" rIns="0" bIns="0">
            <a:normAutofit/>
          </a:bodyPr>
          <a:lstStyle/>
          <a:p>
            <a:endParaRPr lang="en-US" sz="3200" b="0" strike="noStrike" spc="-1">
              <a:latin typeface="Arial"/>
            </a:endParaRPr>
          </a:p>
        </p:txBody>
      </p:sp>
      <p:sp>
        <p:nvSpPr>
          <p:cNvPr id="37" name="PlaceHolder 6"/>
          <p:cNvSpPr>
            <a:spLocks noGrp="1"/>
          </p:cNvSpPr>
          <p:nvPr>
            <p:ph type="body"/>
          </p:nvPr>
        </p:nvSpPr>
        <p:spPr>
          <a:xfrm>
            <a:off x="4318200" y="3682080"/>
            <a:ext cx="3531960" cy="1896840"/>
          </a:xfrm>
          <a:prstGeom prst="rect">
            <a:avLst/>
          </a:prstGeom>
        </p:spPr>
        <p:txBody>
          <a:bodyPr lIns="0" tIns="0" rIns="0" bIns="0">
            <a:normAutofit/>
          </a:bodyPr>
          <a:lstStyle/>
          <a:p>
            <a:endParaRPr lang="en-US" sz="3200" b="0" strike="noStrike" spc="-1">
              <a:latin typeface="Arial"/>
            </a:endParaRPr>
          </a:p>
        </p:txBody>
      </p:sp>
      <p:sp>
        <p:nvSpPr>
          <p:cNvPr id="38" name="PlaceHolder 7"/>
          <p:cNvSpPr>
            <a:spLocks noGrp="1"/>
          </p:cNvSpPr>
          <p:nvPr>
            <p:ph type="body"/>
          </p:nvPr>
        </p:nvSpPr>
        <p:spPr>
          <a:xfrm>
            <a:off x="8026920" y="3682080"/>
            <a:ext cx="35319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82" name="PlaceHolder 2"/>
          <p:cNvSpPr>
            <a:spLocks noGrp="1"/>
          </p:cNvSpPr>
          <p:nvPr>
            <p:ph type="subTitle"/>
          </p:nvPr>
        </p:nvSpPr>
        <p:spPr>
          <a:xfrm>
            <a:off x="609120" y="1604520"/>
            <a:ext cx="1096956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84" name="PlaceHolder 2"/>
          <p:cNvSpPr>
            <a:spLocks noGrp="1"/>
          </p:cNvSpPr>
          <p:nvPr>
            <p:ph type="body"/>
          </p:nvPr>
        </p:nvSpPr>
        <p:spPr>
          <a:xfrm>
            <a:off x="609120" y="1604520"/>
            <a:ext cx="1096956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86"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87"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609120" y="273600"/>
            <a:ext cx="1096956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91"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92"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
        <p:nvSpPr>
          <p:cNvPr id="93"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4" name="PlaceHolder 2"/>
          <p:cNvSpPr>
            <a:spLocks noGrp="1"/>
          </p:cNvSpPr>
          <p:nvPr>
            <p:ph type="subTitle"/>
          </p:nvPr>
        </p:nvSpPr>
        <p:spPr>
          <a:xfrm>
            <a:off x="609120" y="1604520"/>
            <a:ext cx="1096956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95"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96"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97" name="PlaceHolder 4"/>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99"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00"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01" name="PlaceHolder 4"/>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03" name="PlaceHolder 2"/>
          <p:cNvSpPr>
            <a:spLocks noGrp="1"/>
          </p:cNvSpPr>
          <p:nvPr>
            <p:ph type="body"/>
          </p:nvPr>
        </p:nvSpPr>
        <p:spPr>
          <a:xfrm>
            <a:off x="609120" y="1604520"/>
            <a:ext cx="10969560" cy="1896840"/>
          </a:xfrm>
          <a:prstGeom prst="rect">
            <a:avLst/>
          </a:prstGeom>
        </p:spPr>
        <p:txBody>
          <a:bodyPr lIns="0" tIns="0" rIns="0" bIns="0">
            <a:normAutofit/>
          </a:bodyPr>
          <a:lstStyle/>
          <a:p>
            <a:endParaRPr lang="en-US" sz="3200" b="0" strike="noStrike" spc="-1">
              <a:latin typeface="Arial"/>
            </a:endParaRPr>
          </a:p>
        </p:txBody>
      </p:sp>
      <p:sp>
        <p:nvSpPr>
          <p:cNvPr id="104" name="PlaceHolder 3"/>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06"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07"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08"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
        <p:nvSpPr>
          <p:cNvPr id="109" name="PlaceHolder 5"/>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11" name="PlaceHolder 2"/>
          <p:cNvSpPr>
            <a:spLocks noGrp="1"/>
          </p:cNvSpPr>
          <p:nvPr>
            <p:ph type="body"/>
          </p:nvPr>
        </p:nvSpPr>
        <p:spPr>
          <a:xfrm>
            <a:off x="609120" y="1604520"/>
            <a:ext cx="3531960" cy="1896840"/>
          </a:xfrm>
          <a:prstGeom prst="rect">
            <a:avLst/>
          </a:prstGeom>
        </p:spPr>
        <p:txBody>
          <a:bodyPr lIns="0" tIns="0" rIns="0" bIns="0">
            <a:normAutofit/>
          </a:bodyPr>
          <a:lstStyle/>
          <a:p>
            <a:endParaRPr lang="en-US" sz="3200" b="0" strike="noStrike" spc="-1">
              <a:latin typeface="Arial"/>
            </a:endParaRPr>
          </a:p>
        </p:txBody>
      </p:sp>
      <p:sp>
        <p:nvSpPr>
          <p:cNvPr id="112" name="PlaceHolder 3"/>
          <p:cNvSpPr>
            <a:spLocks noGrp="1"/>
          </p:cNvSpPr>
          <p:nvPr>
            <p:ph type="body"/>
          </p:nvPr>
        </p:nvSpPr>
        <p:spPr>
          <a:xfrm>
            <a:off x="4318200" y="1604520"/>
            <a:ext cx="3531960" cy="1896840"/>
          </a:xfrm>
          <a:prstGeom prst="rect">
            <a:avLst/>
          </a:prstGeom>
        </p:spPr>
        <p:txBody>
          <a:bodyPr lIns="0" tIns="0" rIns="0" bIns="0">
            <a:normAutofit/>
          </a:bodyPr>
          <a:lstStyle/>
          <a:p>
            <a:endParaRPr lang="en-US" sz="3200" b="0" strike="noStrike" spc="-1">
              <a:latin typeface="Arial"/>
            </a:endParaRPr>
          </a:p>
        </p:txBody>
      </p:sp>
      <p:sp>
        <p:nvSpPr>
          <p:cNvPr id="113" name="PlaceHolder 4"/>
          <p:cNvSpPr>
            <a:spLocks noGrp="1"/>
          </p:cNvSpPr>
          <p:nvPr>
            <p:ph type="body"/>
          </p:nvPr>
        </p:nvSpPr>
        <p:spPr>
          <a:xfrm>
            <a:off x="8026920" y="1604520"/>
            <a:ext cx="3531960" cy="1896840"/>
          </a:xfrm>
          <a:prstGeom prst="rect">
            <a:avLst/>
          </a:prstGeom>
        </p:spPr>
        <p:txBody>
          <a:bodyPr lIns="0" tIns="0" rIns="0" bIns="0">
            <a:normAutofit/>
          </a:bodyPr>
          <a:lstStyle/>
          <a:p>
            <a:endParaRPr lang="en-US" sz="3200" b="0" strike="noStrike" spc="-1">
              <a:latin typeface="Arial"/>
            </a:endParaRPr>
          </a:p>
        </p:txBody>
      </p:sp>
      <p:sp>
        <p:nvSpPr>
          <p:cNvPr id="114" name="PlaceHolder 5"/>
          <p:cNvSpPr>
            <a:spLocks noGrp="1"/>
          </p:cNvSpPr>
          <p:nvPr>
            <p:ph type="body"/>
          </p:nvPr>
        </p:nvSpPr>
        <p:spPr>
          <a:xfrm>
            <a:off x="609120" y="3682080"/>
            <a:ext cx="3531960" cy="1896840"/>
          </a:xfrm>
          <a:prstGeom prst="rect">
            <a:avLst/>
          </a:prstGeom>
        </p:spPr>
        <p:txBody>
          <a:bodyPr lIns="0" tIns="0" rIns="0" bIns="0">
            <a:normAutofit/>
          </a:bodyPr>
          <a:lstStyle/>
          <a:p>
            <a:endParaRPr lang="en-US" sz="3200" b="0" strike="noStrike" spc="-1">
              <a:latin typeface="Arial"/>
            </a:endParaRPr>
          </a:p>
        </p:txBody>
      </p:sp>
      <p:sp>
        <p:nvSpPr>
          <p:cNvPr id="115" name="PlaceHolder 6"/>
          <p:cNvSpPr>
            <a:spLocks noGrp="1"/>
          </p:cNvSpPr>
          <p:nvPr>
            <p:ph type="body"/>
          </p:nvPr>
        </p:nvSpPr>
        <p:spPr>
          <a:xfrm>
            <a:off x="4318200" y="3682080"/>
            <a:ext cx="3531960" cy="1896840"/>
          </a:xfrm>
          <a:prstGeom prst="rect">
            <a:avLst/>
          </a:prstGeom>
        </p:spPr>
        <p:txBody>
          <a:bodyPr lIns="0" tIns="0" rIns="0" bIns="0">
            <a:normAutofit/>
          </a:bodyPr>
          <a:lstStyle/>
          <a:p>
            <a:endParaRPr lang="en-US" sz="3200" b="0" strike="noStrike" spc="-1">
              <a:latin typeface="Arial"/>
            </a:endParaRPr>
          </a:p>
        </p:txBody>
      </p:sp>
      <p:sp>
        <p:nvSpPr>
          <p:cNvPr id="116" name="PlaceHolder 7"/>
          <p:cNvSpPr>
            <a:spLocks noGrp="1"/>
          </p:cNvSpPr>
          <p:nvPr>
            <p:ph type="body"/>
          </p:nvPr>
        </p:nvSpPr>
        <p:spPr>
          <a:xfrm>
            <a:off x="8026920" y="3682080"/>
            <a:ext cx="35319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with Speakers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F0129-55AE-4062-A1DC-E72FE7B793DB}"/>
              </a:ext>
            </a:extLst>
          </p:cNvPr>
          <p:cNvSpPr>
            <a:spLocks noGrp="1"/>
          </p:cNvSpPr>
          <p:nvPr>
            <p:ph type="ctrTitle" hasCustomPrompt="1"/>
          </p:nvPr>
        </p:nvSpPr>
        <p:spPr>
          <a:xfrm>
            <a:off x="1523603" y="1122363"/>
            <a:ext cx="9141619" cy="2387600"/>
          </a:xfrm>
        </p:spPr>
        <p:txBody>
          <a:bodyPr anchor="b"/>
          <a:lstStyle>
            <a:lvl1pPr algn="ctr">
              <a:defRPr sz="5998"/>
            </a:lvl1pPr>
          </a:lstStyle>
          <a:p>
            <a:r>
              <a:rPr lang="en-US" dirty="0"/>
              <a:t>Presentation Title</a:t>
            </a:r>
          </a:p>
        </p:txBody>
      </p:sp>
      <p:sp>
        <p:nvSpPr>
          <p:cNvPr id="3" name="Subtitle 2">
            <a:extLst>
              <a:ext uri="{FF2B5EF4-FFF2-40B4-BE49-F238E27FC236}">
                <a16:creationId xmlns:a16="http://schemas.microsoft.com/office/drawing/2014/main" id="{8176EF75-BEE0-4831-AEC1-FD4A8D0B8C58}"/>
              </a:ext>
            </a:extLst>
          </p:cNvPr>
          <p:cNvSpPr>
            <a:spLocks noGrp="1"/>
          </p:cNvSpPr>
          <p:nvPr>
            <p:ph type="subTitle" idx="1" hasCustomPrompt="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Speaker #1 Name, Company</a:t>
            </a:r>
          </a:p>
          <a:p>
            <a:r>
              <a:rPr lang="en-US" dirty="0"/>
              <a:t>Speaker #2 Name, Company</a:t>
            </a:r>
          </a:p>
        </p:txBody>
      </p:sp>
      <p:sp>
        <p:nvSpPr>
          <p:cNvPr id="9" name="Picture Placeholder 8">
            <a:extLst>
              <a:ext uri="{FF2B5EF4-FFF2-40B4-BE49-F238E27FC236}">
                <a16:creationId xmlns:a16="http://schemas.microsoft.com/office/drawing/2014/main" id="{8224253C-BDC7-41F7-AD23-3DA6BFAB1BBC}"/>
              </a:ext>
            </a:extLst>
          </p:cNvPr>
          <p:cNvSpPr>
            <a:spLocks noGrp="1"/>
          </p:cNvSpPr>
          <p:nvPr>
            <p:ph type="pic" sz="quarter" idx="12" hasCustomPrompt="1"/>
          </p:nvPr>
        </p:nvSpPr>
        <p:spPr>
          <a:xfrm>
            <a:off x="4187528" y="6205163"/>
            <a:ext cx="3813769" cy="557212"/>
          </a:xfrm>
        </p:spPr>
        <p:txBody>
          <a:bodyPr>
            <a:normAutofit/>
          </a:bodyPr>
          <a:lstStyle>
            <a:lvl1pPr marL="0" indent="0" algn="ctr">
              <a:buNone/>
              <a:defRPr sz="2499"/>
            </a:lvl1pPr>
          </a:lstStyle>
          <a:p>
            <a:r>
              <a:rPr lang="en-US" dirty="0"/>
              <a:t>Company Logo</a:t>
            </a:r>
          </a:p>
        </p:txBody>
      </p:sp>
    </p:spTree>
    <p:extLst>
      <p:ext uri="{BB962C8B-B14F-4D97-AF65-F5344CB8AC3E}">
        <p14:creationId xmlns:p14="http://schemas.microsoft.com/office/powerpoint/2010/main" val="713967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0"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21" name="PlaceHolder 2"/>
          <p:cNvSpPr>
            <a:spLocks noGrp="1"/>
          </p:cNvSpPr>
          <p:nvPr>
            <p:ph type="subTitle"/>
          </p:nvPr>
        </p:nvSpPr>
        <p:spPr>
          <a:xfrm>
            <a:off x="609120" y="1604520"/>
            <a:ext cx="1096956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23" name="PlaceHolder 2"/>
          <p:cNvSpPr>
            <a:spLocks noGrp="1"/>
          </p:cNvSpPr>
          <p:nvPr>
            <p:ph type="body"/>
          </p:nvPr>
        </p:nvSpPr>
        <p:spPr>
          <a:xfrm>
            <a:off x="609120" y="1604520"/>
            <a:ext cx="1096956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25"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126"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6" name="PlaceHolder 2"/>
          <p:cNvSpPr>
            <a:spLocks noGrp="1"/>
          </p:cNvSpPr>
          <p:nvPr>
            <p:ph type="body"/>
          </p:nvPr>
        </p:nvSpPr>
        <p:spPr>
          <a:xfrm>
            <a:off x="609120" y="1604520"/>
            <a:ext cx="1096956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7"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8" name="PlaceHolder 1"/>
          <p:cNvSpPr>
            <a:spLocks noGrp="1"/>
          </p:cNvSpPr>
          <p:nvPr>
            <p:ph type="subTitle"/>
          </p:nvPr>
        </p:nvSpPr>
        <p:spPr>
          <a:xfrm>
            <a:off x="609120" y="273600"/>
            <a:ext cx="1096956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30"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31"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
        <p:nvSpPr>
          <p:cNvPr id="132"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34"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135"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36" name="PlaceHolder 4"/>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38"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39"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40" name="PlaceHolder 4"/>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42" name="PlaceHolder 2"/>
          <p:cNvSpPr>
            <a:spLocks noGrp="1"/>
          </p:cNvSpPr>
          <p:nvPr>
            <p:ph type="body"/>
          </p:nvPr>
        </p:nvSpPr>
        <p:spPr>
          <a:xfrm>
            <a:off x="609120" y="1604520"/>
            <a:ext cx="10969560" cy="1896840"/>
          </a:xfrm>
          <a:prstGeom prst="rect">
            <a:avLst/>
          </a:prstGeom>
        </p:spPr>
        <p:txBody>
          <a:bodyPr lIns="0" tIns="0" rIns="0" bIns="0">
            <a:normAutofit/>
          </a:bodyPr>
          <a:lstStyle/>
          <a:p>
            <a:endParaRPr lang="en-US" sz="3200" b="0" strike="noStrike" spc="-1">
              <a:latin typeface="Arial"/>
            </a:endParaRPr>
          </a:p>
        </p:txBody>
      </p:sp>
      <p:sp>
        <p:nvSpPr>
          <p:cNvPr id="143" name="PlaceHolder 3"/>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45"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46"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47"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
        <p:nvSpPr>
          <p:cNvPr id="148" name="PlaceHolder 5"/>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50" name="PlaceHolder 2"/>
          <p:cNvSpPr>
            <a:spLocks noGrp="1"/>
          </p:cNvSpPr>
          <p:nvPr>
            <p:ph type="body"/>
          </p:nvPr>
        </p:nvSpPr>
        <p:spPr>
          <a:xfrm>
            <a:off x="609120" y="1604520"/>
            <a:ext cx="3531960" cy="1896840"/>
          </a:xfrm>
          <a:prstGeom prst="rect">
            <a:avLst/>
          </a:prstGeom>
        </p:spPr>
        <p:txBody>
          <a:bodyPr lIns="0" tIns="0" rIns="0" bIns="0">
            <a:normAutofit/>
          </a:bodyPr>
          <a:lstStyle/>
          <a:p>
            <a:endParaRPr lang="en-US" sz="3200" b="0" strike="noStrike" spc="-1">
              <a:latin typeface="Arial"/>
            </a:endParaRPr>
          </a:p>
        </p:txBody>
      </p:sp>
      <p:sp>
        <p:nvSpPr>
          <p:cNvPr id="151" name="PlaceHolder 3"/>
          <p:cNvSpPr>
            <a:spLocks noGrp="1"/>
          </p:cNvSpPr>
          <p:nvPr>
            <p:ph type="body"/>
          </p:nvPr>
        </p:nvSpPr>
        <p:spPr>
          <a:xfrm>
            <a:off x="4318200" y="1604520"/>
            <a:ext cx="3531960" cy="1896840"/>
          </a:xfrm>
          <a:prstGeom prst="rect">
            <a:avLst/>
          </a:prstGeom>
        </p:spPr>
        <p:txBody>
          <a:bodyPr lIns="0" tIns="0" rIns="0" bIns="0">
            <a:normAutofit/>
          </a:bodyPr>
          <a:lstStyle/>
          <a:p>
            <a:endParaRPr lang="en-US" sz="3200" b="0" strike="noStrike" spc="-1">
              <a:latin typeface="Arial"/>
            </a:endParaRPr>
          </a:p>
        </p:txBody>
      </p:sp>
      <p:sp>
        <p:nvSpPr>
          <p:cNvPr id="152" name="PlaceHolder 4"/>
          <p:cNvSpPr>
            <a:spLocks noGrp="1"/>
          </p:cNvSpPr>
          <p:nvPr>
            <p:ph type="body"/>
          </p:nvPr>
        </p:nvSpPr>
        <p:spPr>
          <a:xfrm>
            <a:off x="8026920" y="1604520"/>
            <a:ext cx="3531960" cy="1896840"/>
          </a:xfrm>
          <a:prstGeom prst="rect">
            <a:avLst/>
          </a:prstGeom>
        </p:spPr>
        <p:txBody>
          <a:bodyPr lIns="0" tIns="0" rIns="0" bIns="0">
            <a:normAutofit/>
          </a:bodyPr>
          <a:lstStyle/>
          <a:p>
            <a:endParaRPr lang="en-US" sz="3200" b="0" strike="noStrike" spc="-1">
              <a:latin typeface="Arial"/>
            </a:endParaRPr>
          </a:p>
        </p:txBody>
      </p:sp>
      <p:sp>
        <p:nvSpPr>
          <p:cNvPr id="153" name="PlaceHolder 5"/>
          <p:cNvSpPr>
            <a:spLocks noGrp="1"/>
          </p:cNvSpPr>
          <p:nvPr>
            <p:ph type="body"/>
          </p:nvPr>
        </p:nvSpPr>
        <p:spPr>
          <a:xfrm>
            <a:off x="609120" y="3682080"/>
            <a:ext cx="3531960" cy="1896840"/>
          </a:xfrm>
          <a:prstGeom prst="rect">
            <a:avLst/>
          </a:prstGeom>
        </p:spPr>
        <p:txBody>
          <a:bodyPr lIns="0" tIns="0" rIns="0" bIns="0">
            <a:normAutofit/>
          </a:bodyPr>
          <a:lstStyle/>
          <a:p>
            <a:endParaRPr lang="en-US" sz="3200" b="0" strike="noStrike" spc="-1">
              <a:latin typeface="Arial"/>
            </a:endParaRPr>
          </a:p>
        </p:txBody>
      </p:sp>
      <p:sp>
        <p:nvSpPr>
          <p:cNvPr id="154" name="PlaceHolder 6"/>
          <p:cNvSpPr>
            <a:spLocks noGrp="1"/>
          </p:cNvSpPr>
          <p:nvPr>
            <p:ph type="body"/>
          </p:nvPr>
        </p:nvSpPr>
        <p:spPr>
          <a:xfrm>
            <a:off x="4318200" y="3682080"/>
            <a:ext cx="3531960" cy="1896840"/>
          </a:xfrm>
          <a:prstGeom prst="rect">
            <a:avLst/>
          </a:prstGeom>
        </p:spPr>
        <p:txBody>
          <a:bodyPr lIns="0" tIns="0" rIns="0" bIns="0">
            <a:normAutofit/>
          </a:bodyPr>
          <a:lstStyle/>
          <a:p>
            <a:endParaRPr lang="en-US" sz="3200" b="0" strike="noStrike" spc="-1">
              <a:latin typeface="Arial"/>
            </a:endParaRPr>
          </a:p>
        </p:txBody>
      </p:sp>
      <p:sp>
        <p:nvSpPr>
          <p:cNvPr id="155" name="PlaceHolder 7"/>
          <p:cNvSpPr>
            <a:spLocks noGrp="1"/>
          </p:cNvSpPr>
          <p:nvPr>
            <p:ph type="body"/>
          </p:nvPr>
        </p:nvSpPr>
        <p:spPr>
          <a:xfrm>
            <a:off x="8026920" y="3682080"/>
            <a:ext cx="35319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2F261-1A77-49D4-8EDC-CAA4280B5B20}"/>
              </a:ext>
            </a:extLst>
          </p:cNvPr>
          <p:cNvSpPr>
            <a:spLocks noGrp="1"/>
          </p:cNvSpPr>
          <p:nvPr>
            <p:ph type="title" hasCustomPrompt="1"/>
          </p:nvPr>
        </p:nvSpPr>
        <p:spPr>
          <a:xfrm>
            <a:off x="839569" y="365126"/>
            <a:ext cx="10512862" cy="1325563"/>
          </a:xfrm>
        </p:spPr>
        <p:txBody>
          <a:bodyPr/>
          <a:lstStyle>
            <a:lvl1pPr>
              <a:defRPr/>
            </a:lvl1pPr>
          </a:lstStyle>
          <a:p>
            <a:r>
              <a:rPr lang="en-US" dirty="0"/>
              <a:t>Thank You!</a:t>
            </a:r>
          </a:p>
        </p:txBody>
      </p:sp>
      <p:sp>
        <p:nvSpPr>
          <p:cNvPr id="3" name="Text Placeholder 2">
            <a:extLst>
              <a:ext uri="{FF2B5EF4-FFF2-40B4-BE49-F238E27FC236}">
                <a16:creationId xmlns:a16="http://schemas.microsoft.com/office/drawing/2014/main" id="{222C17D9-3A82-4388-BC02-5A7C7B3ACAE0}"/>
              </a:ext>
            </a:extLst>
          </p:cNvPr>
          <p:cNvSpPr>
            <a:spLocks noGrp="1"/>
          </p:cNvSpPr>
          <p:nvPr>
            <p:ph type="body" idx="1" hasCustomPrompt="1"/>
          </p:nvPr>
        </p:nvSpPr>
        <p:spPr>
          <a:xfrm>
            <a:off x="836395" y="1996179"/>
            <a:ext cx="5156444" cy="2442385"/>
          </a:xfrm>
        </p:spPr>
        <p:txBody>
          <a:bodyPr anchor="ctr"/>
          <a:lstStyle>
            <a:lvl1pPr marL="0" indent="0" algn="ctr">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Speaker #1 Name</a:t>
            </a:r>
          </a:p>
          <a:p>
            <a:pPr lvl="0"/>
            <a:r>
              <a:rPr lang="en-US" dirty="0"/>
              <a:t>Company</a:t>
            </a:r>
          </a:p>
          <a:p>
            <a:pPr lvl="0"/>
            <a:r>
              <a:rPr lang="en-US" dirty="0"/>
              <a:t>Contact Information</a:t>
            </a:r>
          </a:p>
        </p:txBody>
      </p:sp>
      <p:sp>
        <p:nvSpPr>
          <p:cNvPr id="4" name="Content Placeholder 3">
            <a:extLst>
              <a:ext uri="{FF2B5EF4-FFF2-40B4-BE49-F238E27FC236}">
                <a16:creationId xmlns:a16="http://schemas.microsoft.com/office/drawing/2014/main" id="{E942A6DA-BE0D-4F1D-A187-20D9A9728097}"/>
              </a:ext>
            </a:extLst>
          </p:cNvPr>
          <p:cNvSpPr>
            <a:spLocks noGrp="1"/>
          </p:cNvSpPr>
          <p:nvPr>
            <p:ph sz="half" idx="2" hasCustomPrompt="1"/>
          </p:nvPr>
        </p:nvSpPr>
        <p:spPr>
          <a:xfrm>
            <a:off x="839570" y="4605251"/>
            <a:ext cx="5156444" cy="1584412"/>
          </a:xfrm>
        </p:spPr>
        <p:txBody>
          <a:bodyPr/>
          <a:lstStyle>
            <a:lvl1pPr marL="0" indent="0">
              <a:buNone/>
              <a:defRPr/>
            </a:lvl1pPr>
          </a:lstStyle>
          <a:p>
            <a:pPr lvl="0"/>
            <a:r>
              <a:rPr lang="en-US" dirty="0"/>
              <a:t>Company Logo</a:t>
            </a:r>
          </a:p>
        </p:txBody>
      </p:sp>
      <p:sp>
        <p:nvSpPr>
          <p:cNvPr id="5" name="Text Placeholder 4">
            <a:extLst>
              <a:ext uri="{FF2B5EF4-FFF2-40B4-BE49-F238E27FC236}">
                <a16:creationId xmlns:a16="http://schemas.microsoft.com/office/drawing/2014/main" id="{67C83F63-53E6-4B6C-971C-9CA77ADEAB63}"/>
              </a:ext>
            </a:extLst>
          </p:cNvPr>
          <p:cNvSpPr>
            <a:spLocks noGrp="1"/>
          </p:cNvSpPr>
          <p:nvPr>
            <p:ph type="body" sz="quarter" idx="3" hasCustomPrompt="1"/>
          </p:nvPr>
        </p:nvSpPr>
        <p:spPr>
          <a:xfrm>
            <a:off x="6170593" y="1996179"/>
            <a:ext cx="5181838" cy="2442383"/>
          </a:xfrm>
        </p:spPr>
        <p:txBody>
          <a:bodyPr anchor="ctr"/>
          <a:lstStyle>
            <a:lvl1pPr marL="0" indent="0" algn="ctr">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Speaker #2 Name</a:t>
            </a:r>
          </a:p>
          <a:p>
            <a:pPr lvl="0"/>
            <a:r>
              <a:rPr lang="en-US" dirty="0"/>
              <a:t>Company</a:t>
            </a:r>
          </a:p>
          <a:p>
            <a:pPr lvl="0"/>
            <a:r>
              <a:rPr lang="en-US" dirty="0"/>
              <a:t>Contact Information</a:t>
            </a:r>
          </a:p>
        </p:txBody>
      </p:sp>
      <p:sp>
        <p:nvSpPr>
          <p:cNvPr id="6" name="Content Placeholder 5">
            <a:extLst>
              <a:ext uri="{FF2B5EF4-FFF2-40B4-BE49-F238E27FC236}">
                <a16:creationId xmlns:a16="http://schemas.microsoft.com/office/drawing/2014/main" id="{45D19B3F-5249-48E5-AD6E-A886DC549242}"/>
              </a:ext>
            </a:extLst>
          </p:cNvPr>
          <p:cNvSpPr>
            <a:spLocks noGrp="1"/>
          </p:cNvSpPr>
          <p:nvPr>
            <p:ph sz="quarter" idx="4" hasCustomPrompt="1"/>
          </p:nvPr>
        </p:nvSpPr>
        <p:spPr>
          <a:xfrm>
            <a:off x="6170593" y="4605250"/>
            <a:ext cx="5181838" cy="1584412"/>
          </a:xfrm>
        </p:spPr>
        <p:txBody>
          <a:bodyPr/>
          <a:lstStyle>
            <a:lvl1pPr marL="0" indent="0">
              <a:buNone/>
              <a:defRPr/>
            </a:lvl1pPr>
          </a:lstStyle>
          <a:p>
            <a:pPr lvl="0"/>
            <a:r>
              <a:rPr lang="en-US" dirty="0"/>
              <a:t>Company Logo</a:t>
            </a:r>
          </a:p>
        </p:txBody>
      </p:sp>
      <p:sp>
        <p:nvSpPr>
          <p:cNvPr id="8" name="Footer Placeholder 7">
            <a:extLst>
              <a:ext uri="{FF2B5EF4-FFF2-40B4-BE49-F238E27FC236}">
                <a16:creationId xmlns:a16="http://schemas.microsoft.com/office/drawing/2014/main" id="{BD9D4AFD-E263-4C92-BE8F-492477E93E1B}"/>
              </a:ext>
            </a:extLst>
          </p:cNvPr>
          <p:cNvSpPr>
            <a:spLocks noGrp="1"/>
          </p:cNvSpPr>
          <p:nvPr>
            <p:ph type="ftr" sz="quarter" idx="11"/>
          </p:nvPr>
        </p:nvSpPr>
        <p:spPr>
          <a:xfrm>
            <a:off x="4037549" y="6356351"/>
            <a:ext cx="4113728" cy="365125"/>
          </a:xfrm>
          <a:prstGeom prst="rect">
            <a:avLst/>
          </a:prstGeom>
        </p:spPr>
        <p:txBody>
          <a:bodyPr vert="horz" lIns="91440" tIns="45720" rIns="91440" bIns="45720" rtlCol="0" anchor="ctr"/>
          <a:lstStyle>
            <a:defPPr>
              <a:defRPr lang="en-US"/>
            </a:defPPr>
            <a:lvl1pPr marL="0" algn="ctr" defTabSz="914126" rtl="0" eaLnBrk="1" latinLnBrk="0" hangingPunct="1">
              <a:defRPr sz="1200" kern="1200">
                <a:solidFill>
                  <a:schemeClr val="tx1">
                    <a:tint val="75000"/>
                  </a:schemeClr>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55820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8"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9"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9"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60" name="PlaceHolder 2"/>
          <p:cNvSpPr>
            <a:spLocks noGrp="1"/>
          </p:cNvSpPr>
          <p:nvPr>
            <p:ph type="subTitle"/>
          </p:nvPr>
        </p:nvSpPr>
        <p:spPr>
          <a:xfrm>
            <a:off x="609120" y="1604520"/>
            <a:ext cx="1096956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62" name="PlaceHolder 2"/>
          <p:cNvSpPr>
            <a:spLocks noGrp="1"/>
          </p:cNvSpPr>
          <p:nvPr>
            <p:ph type="body"/>
          </p:nvPr>
        </p:nvSpPr>
        <p:spPr>
          <a:xfrm>
            <a:off x="609120" y="1604520"/>
            <a:ext cx="1096956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64"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165"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6"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7" name="PlaceHolder 1"/>
          <p:cNvSpPr>
            <a:spLocks noGrp="1"/>
          </p:cNvSpPr>
          <p:nvPr>
            <p:ph type="subTitle"/>
          </p:nvPr>
        </p:nvSpPr>
        <p:spPr>
          <a:xfrm>
            <a:off x="609120" y="273600"/>
            <a:ext cx="1096956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69"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70"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
        <p:nvSpPr>
          <p:cNvPr id="171"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73"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174"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75" name="PlaceHolder 4"/>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77"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78"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79" name="PlaceHolder 4"/>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81" name="PlaceHolder 2"/>
          <p:cNvSpPr>
            <a:spLocks noGrp="1"/>
          </p:cNvSpPr>
          <p:nvPr>
            <p:ph type="body"/>
          </p:nvPr>
        </p:nvSpPr>
        <p:spPr>
          <a:xfrm>
            <a:off x="609120" y="1604520"/>
            <a:ext cx="10969560" cy="1896840"/>
          </a:xfrm>
          <a:prstGeom prst="rect">
            <a:avLst/>
          </a:prstGeom>
        </p:spPr>
        <p:txBody>
          <a:bodyPr lIns="0" tIns="0" rIns="0" bIns="0">
            <a:normAutofit/>
          </a:bodyPr>
          <a:lstStyle/>
          <a:p>
            <a:endParaRPr lang="en-US" sz="3200" b="0" strike="noStrike" spc="-1">
              <a:latin typeface="Arial"/>
            </a:endParaRPr>
          </a:p>
        </p:txBody>
      </p:sp>
      <p:sp>
        <p:nvSpPr>
          <p:cNvPr id="182" name="PlaceHolder 3"/>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84"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85"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86"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
        <p:nvSpPr>
          <p:cNvPr id="187" name="PlaceHolder 5"/>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89" name="PlaceHolder 2"/>
          <p:cNvSpPr>
            <a:spLocks noGrp="1"/>
          </p:cNvSpPr>
          <p:nvPr>
            <p:ph type="body"/>
          </p:nvPr>
        </p:nvSpPr>
        <p:spPr>
          <a:xfrm>
            <a:off x="609120" y="1604520"/>
            <a:ext cx="3531960" cy="1896840"/>
          </a:xfrm>
          <a:prstGeom prst="rect">
            <a:avLst/>
          </a:prstGeom>
        </p:spPr>
        <p:txBody>
          <a:bodyPr lIns="0" tIns="0" rIns="0" bIns="0">
            <a:normAutofit/>
          </a:bodyPr>
          <a:lstStyle/>
          <a:p>
            <a:endParaRPr lang="en-US" sz="3200" b="0" strike="noStrike" spc="-1">
              <a:latin typeface="Arial"/>
            </a:endParaRPr>
          </a:p>
        </p:txBody>
      </p:sp>
      <p:sp>
        <p:nvSpPr>
          <p:cNvPr id="190" name="PlaceHolder 3"/>
          <p:cNvSpPr>
            <a:spLocks noGrp="1"/>
          </p:cNvSpPr>
          <p:nvPr>
            <p:ph type="body"/>
          </p:nvPr>
        </p:nvSpPr>
        <p:spPr>
          <a:xfrm>
            <a:off x="4318200" y="1604520"/>
            <a:ext cx="3531960" cy="1896840"/>
          </a:xfrm>
          <a:prstGeom prst="rect">
            <a:avLst/>
          </a:prstGeom>
        </p:spPr>
        <p:txBody>
          <a:bodyPr lIns="0" tIns="0" rIns="0" bIns="0">
            <a:normAutofit/>
          </a:bodyPr>
          <a:lstStyle/>
          <a:p>
            <a:endParaRPr lang="en-US" sz="3200" b="0" strike="noStrike" spc="-1">
              <a:latin typeface="Arial"/>
            </a:endParaRPr>
          </a:p>
        </p:txBody>
      </p:sp>
      <p:sp>
        <p:nvSpPr>
          <p:cNvPr id="191" name="PlaceHolder 4"/>
          <p:cNvSpPr>
            <a:spLocks noGrp="1"/>
          </p:cNvSpPr>
          <p:nvPr>
            <p:ph type="body"/>
          </p:nvPr>
        </p:nvSpPr>
        <p:spPr>
          <a:xfrm>
            <a:off x="8026920" y="1604520"/>
            <a:ext cx="3531960" cy="1896840"/>
          </a:xfrm>
          <a:prstGeom prst="rect">
            <a:avLst/>
          </a:prstGeom>
        </p:spPr>
        <p:txBody>
          <a:bodyPr lIns="0" tIns="0" rIns="0" bIns="0">
            <a:normAutofit/>
          </a:bodyPr>
          <a:lstStyle/>
          <a:p>
            <a:endParaRPr lang="en-US" sz="3200" b="0" strike="noStrike" spc="-1">
              <a:latin typeface="Arial"/>
            </a:endParaRPr>
          </a:p>
        </p:txBody>
      </p:sp>
      <p:sp>
        <p:nvSpPr>
          <p:cNvPr id="192" name="PlaceHolder 5"/>
          <p:cNvSpPr>
            <a:spLocks noGrp="1"/>
          </p:cNvSpPr>
          <p:nvPr>
            <p:ph type="body"/>
          </p:nvPr>
        </p:nvSpPr>
        <p:spPr>
          <a:xfrm>
            <a:off x="609120" y="3682080"/>
            <a:ext cx="3531960" cy="1896840"/>
          </a:xfrm>
          <a:prstGeom prst="rect">
            <a:avLst/>
          </a:prstGeom>
        </p:spPr>
        <p:txBody>
          <a:bodyPr lIns="0" tIns="0" rIns="0" bIns="0">
            <a:normAutofit/>
          </a:bodyPr>
          <a:lstStyle/>
          <a:p>
            <a:endParaRPr lang="en-US" sz="3200" b="0" strike="noStrike" spc="-1">
              <a:latin typeface="Arial"/>
            </a:endParaRPr>
          </a:p>
        </p:txBody>
      </p:sp>
      <p:sp>
        <p:nvSpPr>
          <p:cNvPr id="193" name="PlaceHolder 6"/>
          <p:cNvSpPr>
            <a:spLocks noGrp="1"/>
          </p:cNvSpPr>
          <p:nvPr>
            <p:ph type="body"/>
          </p:nvPr>
        </p:nvSpPr>
        <p:spPr>
          <a:xfrm>
            <a:off x="4318200" y="3682080"/>
            <a:ext cx="3531960" cy="1896840"/>
          </a:xfrm>
          <a:prstGeom prst="rect">
            <a:avLst/>
          </a:prstGeom>
        </p:spPr>
        <p:txBody>
          <a:bodyPr lIns="0" tIns="0" rIns="0" bIns="0">
            <a:normAutofit/>
          </a:bodyPr>
          <a:lstStyle/>
          <a:p>
            <a:endParaRPr lang="en-US" sz="3200" b="0" strike="noStrike" spc="-1">
              <a:latin typeface="Arial"/>
            </a:endParaRPr>
          </a:p>
        </p:txBody>
      </p:sp>
      <p:sp>
        <p:nvSpPr>
          <p:cNvPr id="194" name="PlaceHolder 7"/>
          <p:cNvSpPr>
            <a:spLocks noGrp="1"/>
          </p:cNvSpPr>
          <p:nvPr>
            <p:ph type="body"/>
          </p:nvPr>
        </p:nvSpPr>
        <p:spPr>
          <a:xfrm>
            <a:off x="8026920" y="3682080"/>
            <a:ext cx="35319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Problem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0CAC-A8F8-4CD0-8F31-6EEDF0F3B37F}"/>
              </a:ext>
            </a:extLst>
          </p:cNvPr>
          <p:cNvSpPr>
            <a:spLocks noGrp="1"/>
          </p:cNvSpPr>
          <p:nvPr>
            <p:ph type="title" hasCustomPrompt="1"/>
          </p:nvPr>
        </p:nvSpPr>
        <p:spPr/>
        <p:txBody>
          <a:bodyPr/>
          <a:lstStyle>
            <a:lvl1pPr>
              <a:defRPr/>
            </a:lvl1pPr>
          </a:lstStyle>
          <a:p>
            <a:r>
              <a:rPr lang="en-US" dirty="0"/>
              <a:t>Problem</a:t>
            </a:r>
          </a:p>
        </p:txBody>
      </p:sp>
      <p:sp>
        <p:nvSpPr>
          <p:cNvPr id="3" name="Content Placeholder 2">
            <a:extLst>
              <a:ext uri="{FF2B5EF4-FFF2-40B4-BE49-F238E27FC236}">
                <a16:creationId xmlns:a16="http://schemas.microsoft.com/office/drawing/2014/main" id="{848BF3D2-86D2-45B7-AA85-4993C61C2042}"/>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7B7D55-32B8-4726-8086-98C9926891C5}"/>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C900DC0-6B48-47AD-A3A8-3143D71E91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952908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2F261-1A77-49D4-8EDC-CAA4280B5B20}"/>
              </a:ext>
            </a:extLst>
          </p:cNvPr>
          <p:cNvSpPr>
            <a:spLocks noGrp="1"/>
          </p:cNvSpPr>
          <p:nvPr>
            <p:ph type="title" hasCustomPrompt="1"/>
          </p:nvPr>
        </p:nvSpPr>
        <p:spPr>
          <a:xfrm>
            <a:off x="839569" y="365126"/>
            <a:ext cx="10512862" cy="1325563"/>
          </a:xfrm>
        </p:spPr>
        <p:txBody>
          <a:bodyPr/>
          <a:lstStyle>
            <a:lvl1pPr>
              <a:defRPr/>
            </a:lvl1pPr>
          </a:lstStyle>
          <a:p>
            <a:r>
              <a:rPr lang="en-US" dirty="0"/>
              <a:t>Thank You!</a:t>
            </a:r>
          </a:p>
        </p:txBody>
      </p:sp>
      <p:sp>
        <p:nvSpPr>
          <p:cNvPr id="3" name="Text Placeholder 2">
            <a:extLst>
              <a:ext uri="{FF2B5EF4-FFF2-40B4-BE49-F238E27FC236}">
                <a16:creationId xmlns:a16="http://schemas.microsoft.com/office/drawing/2014/main" id="{222C17D9-3A82-4388-BC02-5A7C7B3ACAE0}"/>
              </a:ext>
            </a:extLst>
          </p:cNvPr>
          <p:cNvSpPr>
            <a:spLocks noGrp="1"/>
          </p:cNvSpPr>
          <p:nvPr>
            <p:ph type="body" idx="1" hasCustomPrompt="1"/>
          </p:nvPr>
        </p:nvSpPr>
        <p:spPr>
          <a:xfrm>
            <a:off x="836395" y="1996179"/>
            <a:ext cx="5156444" cy="2442385"/>
          </a:xfrm>
        </p:spPr>
        <p:txBody>
          <a:bodyPr anchor="ctr"/>
          <a:lstStyle>
            <a:lvl1pPr marL="0" indent="0" algn="ctr">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Speaker #1 Name</a:t>
            </a:r>
          </a:p>
          <a:p>
            <a:pPr lvl="0"/>
            <a:r>
              <a:rPr lang="en-US" dirty="0"/>
              <a:t>Company</a:t>
            </a:r>
          </a:p>
          <a:p>
            <a:pPr lvl="0"/>
            <a:r>
              <a:rPr lang="en-US" dirty="0"/>
              <a:t>Contact Information</a:t>
            </a:r>
          </a:p>
        </p:txBody>
      </p:sp>
      <p:sp>
        <p:nvSpPr>
          <p:cNvPr id="4" name="Content Placeholder 3">
            <a:extLst>
              <a:ext uri="{FF2B5EF4-FFF2-40B4-BE49-F238E27FC236}">
                <a16:creationId xmlns:a16="http://schemas.microsoft.com/office/drawing/2014/main" id="{E942A6DA-BE0D-4F1D-A187-20D9A9728097}"/>
              </a:ext>
            </a:extLst>
          </p:cNvPr>
          <p:cNvSpPr>
            <a:spLocks noGrp="1"/>
          </p:cNvSpPr>
          <p:nvPr>
            <p:ph sz="half" idx="2" hasCustomPrompt="1"/>
          </p:nvPr>
        </p:nvSpPr>
        <p:spPr>
          <a:xfrm>
            <a:off x="839570" y="4605251"/>
            <a:ext cx="5156444" cy="1584412"/>
          </a:xfrm>
        </p:spPr>
        <p:txBody>
          <a:bodyPr/>
          <a:lstStyle>
            <a:lvl1pPr marL="0" indent="0">
              <a:buNone/>
              <a:defRPr/>
            </a:lvl1pPr>
          </a:lstStyle>
          <a:p>
            <a:pPr lvl="0"/>
            <a:r>
              <a:rPr lang="en-US" dirty="0"/>
              <a:t>Company Logo</a:t>
            </a:r>
          </a:p>
        </p:txBody>
      </p:sp>
      <p:sp>
        <p:nvSpPr>
          <p:cNvPr id="5" name="Text Placeholder 4">
            <a:extLst>
              <a:ext uri="{FF2B5EF4-FFF2-40B4-BE49-F238E27FC236}">
                <a16:creationId xmlns:a16="http://schemas.microsoft.com/office/drawing/2014/main" id="{67C83F63-53E6-4B6C-971C-9CA77ADEAB63}"/>
              </a:ext>
            </a:extLst>
          </p:cNvPr>
          <p:cNvSpPr>
            <a:spLocks noGrp="1"/>
          </p:cNvSpPr>
          <p:nvPr>
            <p:ph type="body" sz="quarter" idx="3" hasCustomPrompt="1"/>
          </p:nvPr>
        </p:nvSpPr>
        <p:spPr>
          <a:xfrm>
            <a:off x="6170593" y="1996179"/>
            <a:ext cx="5181838" cy="2442383"/>
          </a:xfrm>
        </p:spPr>
        <p:txBody>
          <a:bodyPr anchor="ctr"/>
          <a:lstStyle>
            <a:lvl1pPr marL="0" indent="0" algn="ctr">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Speaker #2 Name</a:t>
            </a:r>
          </a:p>
          <a:p>
            <a:pPr lvl="0"/>
            <a:r>
              <a:rPr lang="en-US" dirty="0"/>
              <a:t>Company</a:t>
            </a:r>
          </a:p>
          <a:p>
            <a:pPr lvl="0"/>
            <a:r>
              <a:rPr lang="en-US" dirty="0"/>
              <a:t>Contact Information</a:t>
            </a:r>
          </a:p>
        </p:txBody>
      </p:sp>
      <p:sp>
        <p:nvSpPr>
          <p:cNvPr id="6" name="Content Placeholder 5">
            <a:extLst>
              <a:ext uri="{FF2B5EF4-FFF2-40B4-BE49-F238E27FC236}">
                <a16:creationId xmlns:a16="http://schemas.microsoft.com/office/drawing/2014/main" id="{45D19B3F-5249-48E5-AD6E-A886DC549242}"/>
              </a:ext>
            </a:extLst>
          </p:cNvPr>
          <p:cNvSpPr>
            <a:spLocks noGrp="1"/>
          </p:cNvSpPr>
          <p:nvPr>
            <p:ph sz="quarter" idx="4" hasCustomPrompt="1"/>
          </p:nvPr>
        </p:nvSpPr>
        <p:spPr>
          <a:xfrm>
            <a:off x="6170593" y="4605250"/>
            <a:ext cx="5181838" cy="1584412"/>
          </a:xfrm>
        </p:spPr>
        <p:txBody>
          <a:bodyPr/>
          <a:lstStyle>
            <a:lvl1pPr marL="0" indent="0">
              <a:buNone/>
              <a:defRPr/>
            </a:lvl1pPr>
          </a:lstStyle>
          <a:p>
            <a:pPr lvl="0"/>
            <a:r>
              <a:rPr lang="en-US" dirty="0"/>
              <a:t>Company Logo</a:t>
            </a:r>
          </a:p>
        </p:txBody>
      </p:sp>
      <p:sp>
        <p:nvSpPr>
          <p:cNvPr id="8" name="Footer Placeholder 7">
            <a:extLst>
              <a:ext uri="{FF2B5EF4-FFF2-40B4-BE49-F238E27FC236}">
                <a16:creationId xmlns:a16="http://schemas.microsoft.com/office/drawing/2014/main" id="{BD9D4AFD-E263-4C92-BE8F-492477E93E1B}"/>
              </a:ext>
            </a:extLst>
          </p:cNvPr>
          <p:cNvSpPr>
            <a:spLocks noGrp="1"/>
          </p:cNvSpPr>
          <p:nvPr>
            <p:ph type="ftr" sz="quarter" idx="11"/>
          </p:nvPr>
        </p:nvSpPr>
        <p:spPr>
          <a:xfrm>
            <a:off x="4037549" y="6356351"/>
            <a:ext cx="4113728" cy="365125"/>
          </a:xfrm>
          <a:prstGeom prst="rect">
            <a:avLst/>
          </a:prstGeom>
        </p:spPr>
        <p:txBody>
          <a:bodyPr vert="horz" lIns="91440" tIns="45720" rIns="91440" bIns="45720" rtlCol="0" anchor="ctr"/>
          <a:lstStyle>
            <a:defPPr>
              <a:defRPr lang="en-US"/>
            </a:defPPr>
            <a:lvl1pPr marL="0" algn="ctr" defTabSz="914126" rtl="0" eaLnBrk="1" latinLnBrk="0" hangingPunct="1">
              <a:defRPr sz="1200" kern="1200">
                <a:solidFill>
                  <a:schemeClr val="tx1">
                    <a:tint val="75000"/>
                  </a:schemeClr>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8365757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1"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202" name="PlaceHolder 2"/>
          <p:cNvSpPr>
            <a:spLocks noGrp="1"/>
          </p:cNvSpPr>
          <p:nvPr>
            <p:ph type="subTitle"/>
          </p:nvPr>
        </p:nvSpPr>
        <p:spPr>
          <a:xfrm>
            <a:off x="609120" y="1604520"/>
            <a:ext cx="1096956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204" name="PlaceHolder 2"/>
          <p:cNvSpPr>
            <a:spLocks noGrp="1"/>
          </p:cNvSpPr>
          <p:nvPr>
            <p:ph type="body"/>
          </p:nvPr>
        </p:nvSpPr>
        <p:spPr>
          <a:xfrm>
            <a:off x="609120" y="1604520"/>
            <a:ext cx="1096956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206"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207"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8"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9" name="PlaceHolder 1"/>
          <p:cNvSpPr>
            <a:spLocks noGrp="1"/>
          </p:cNvSpPr>
          <p:nvPr>
            <p:ph type="subTitle"/>
          </p:nvPr>
        </p:nvSpPr>
        <p:spPr>
          <a:xfrm>
            <a:off x="609120" y="273600"/>
            <a:ext cx="1096956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211"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212"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
        <p:nvSpPr>
          <p:cNvPr id="213"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09120" y="273600"/>
            <a:ext cx="1096956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215"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216"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217" name="PlaceHolder 4"/>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219"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220"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221" name="PlaceHolder 4"/>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223" name="PlaceHolder 2"/>
          <p:cNvSpPr>
            <a:spLocks noGrp="1"/>
          </p:cNvSpPr>
          <p:nvPr>
            <p:ph type="body"/>
          </p:nvPr>
        </p:nvSpPr>
        <p:spPr>
          <a:xfrm>
            <a:off x="609120" y="1604520"/>
            <a:ext cx="10969560" cy="1896840"/>
          </a:xfrm>
          <a:prstGeom prst="rect">
            <a:avLst/>
          </a:prstGeom>
        </p:spPr>
        <p:txBody>
          <a:bodyPr lIns="0" tIns="0" rIns="0" bIns="0">
            <a:normAutofit/>
          </a:bodyPr>
          <a:lstStyle/>
          <a:p>
            <a:endParaRPr lang="en-US" sz="3200" b="0" strike="noStrike" spc="-1">
              <a:latin typeface="Arial"/>
            </a:endParaRPr>
          </a:p>
        </p:txBody>
      </p:sp>
      <p:sp>
        <p:nvSpPr>
          <p:cNvPr id="224" name="PlaceHolder 3"/>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226"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227"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228"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
        <p:nvSpPr>
          <p:cNvPr id="229" name="PlaceHolder 5"/>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231" name="PlaceHolder 2"/>
          <p:cNvSpPr>
            <a:spLocks noGrp="1"/>
          </p:cNvSpPr>
          <p:nvPr>
            <p:ph type="body"/>
          </p:nvPr>
        </p:nvSpPr>
        <p:spPr>
          <a:xfrm>
            <a:off x="609120" y="1604520"/>
            <a:ext cx="3531960" cy="1896840"/>
          </a:xfrm>
          <a:prstGeom prst="rect">
            <a:avLst/>
          </a:prstGeom>
        </p:spPr>
        <p:txBody>
          <a:bodyPr lIns="0" tIns="0" rIns="0" bIns="0">
            <a:normAutofit/>
          </a:bodyPr>
          <a:lstStyle/>
          <a:p>
            <a:endParaRPr lang="en-US" sz="3200" b="0" strike="noStrike" spc="-1">
              <a:latin typeface="Arial"/>
            </a:endParaRPr>
          </a:p>
        </p:txBody>
      </p:sp>
      <p:sp>
        <p:nvSpPr>
          <p:cNvPr id="232" name="PlaceHolder 3"/>
          <p:cNvSpPr>
            <a:spLocks noGrp="1"/>
          </p:cNvSpPr>
          <p:nvPr>
            <p:ph type="body"/>
          </p:nvPr>
        </p:nvSpPr>
        <p:spPr>
          <a:xfrm>
            <a:off x="4318200" y="1604520"/>
            <a:ext cx="3531960" cy="1896840"/>
          </a:xfrm>
          <a:prstGeom prst="rect">
            <a:avLst/>
          </a:prstGeom>
        </p:spPr>
        <p:txBody>
          <a:bodyPr lIns="0" tIns="0" rIns="0" bIns="0">
            <a:normAutofit/>
          </a:bodyPr>
          <a:lstStyle/>
          <a:p>
            <a:endParaRPr lang="en-US" sz="3200" b="0" strike="noStrike" spc="-1">
              <a:latin typeface="Arial"/>
            </a:endParaRPr>
          </a:p>
        </p:txBody>
      </p:sp>
      <p:sp>
        <p:nvSpPr>
          <p:cNvPr id="233" name="PlaceHolder 4"/>
          <p:cNvSpPr>
            <a:spLocks noGrp="1"/>
          </p:cNvSpPr>
          <p:nvPr>
            <p:ph type="body"/>
          </p:nvPr>
        </p:nvSpPr>
        <p:spPr>
          <a:xfrm>
            <a:off x="8026920" y="1604520"/>
            <a:ext cx="3531960" cy="1896840"/>
          </a:xfrm>
          <a:prstGeom prst="rect">
            <a:avLst/>
          </a:prstGeom>
        </p:spPr>
        <p:txBody>
          <a:bodyPr lIns="0" tIns="0" rIns="0" bIns="0">
            <a:normAutofit/>
          </a:bodyPr>
          <a:lstStyle/>
          <a:p>
            <a:endParaRPr lang="en-US" sz="3200" b="0" strike="noStrike" spc="-1">
              <a:latin typeface="Arial"/>
            </a:endParaRPr>
          </a:p>
        </p:txBody>
      </p:sp>
      <p:sp>
        <p:nvSpPr>
          <p:cNvPr id="234" name="PlaceHolder 5"/>
          <p:cNvSpPr>
            <a:spLocks noGrp="1"/>
          </p:cNvSpPr>
          <p:nvPr>
            <p:ph type="body"/>
          </p:nvPr>
        </p:nvSpPr>
        <p:spPr>
          <a:xfrm>
            <a:off x="609120" y="3682080"/>
            <a:ext cx="3531960" cy="1896840"/>
          </a:xfrm>
          <a:prstGeom prst="rect">
            <a:avLst/>
          </a:prstGeom>
        </p:spPr>
        <p:txBody>
          <a:bodyPr lIns="0" tIns="0" rIns="0" bIns="0">
            <a:normAutofit/>
          </a:bodyPr>
          <a:lstStyle/>
          <a:p>
            <a:endParaRPr lang="en-US" sz="3200" b="0" strike="noStrike" spc="-1">
              <a:latin typeface="Arial"/>
            </a:endParaRPr>
          </a:p>
        </p:txBody>
      </p:sp>
      <p:sp>
        <p:nvSpPr>
          <p:cNvPr id="235" name="PlaceHolder 6"/>
          <p:cNvSpPr>
            <a:spLocks noGrp="1"/>
          </p:cNvSpPr>
          <p:nvPr>
            <p:ph type="body"/>
          </p:nvPr>
        </p:nvSpPr>
        <p:spPr>
          <a:xfrm>
            <a:off x="4318200" y="3682080"/>
            <a:ext cx="3531960" cy="1896840"/>
          </a:xfrm>
          <a:prstGeom prst="rect">
            <a:avLst/>
          </a:prstGeom>
        </p:spPr>
        <p:txBody>
          <a:bodyPr lIns="0" tIns="0" rIns="0" bIns="0">
            <a:normAutofit/>
          </a:bodyPr>
          <a:lstStyle/>
          <a:p>
            <a:endParaRPr lang="en-US" sz="3200" b="0" strike="noStrike" spc="-1">
              <a:latin typeface="Arial"/>
            </a:endParaRPr>
          </a:p>
        </p:txBody>
      </p:sp>
      <p:sp>
        <p:nvSpPr>
          <p:cNvPr id="236" name="PlaceHolder 7"/>
          <p:cNvSpPr>
            <a:spLocks noGrp="1"/>
          </p:cNvSpPr>
          <p:nvPr>
            <p:ph type="body"/>
          </p:nvPr>
        </p:nvSpPr>
        <p:spPr>
          <a:xfrm>
            <a:off x="8026920" y="3682080"/>
            <a:ext cx="35319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3"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14" name="PlaceHolder 3"/>
          <p:cNvSpPr>
            <a:spLocks noGrp="1"/>
          </p:cNvSpPr>
          <p:nvPr>
            <p:ph type="body"/>
          </p:nvPr>
        </p:nvSpPr>
        <p:spPr>
          <a:xfrm>
            <a:off x="6230160" y="1604520"/>
            <a:ext cx="5352840" cy="3977280"/>
          </a:xfrm>
          <a:prstGeom prst="rect">
            <a:avLst/>
          </a:prstGeom>
        </p:spPr>
        <p:txBody>
          <a:bodyPr lIns="0" tIns="0" rIns="0" bIns="0">
            <a:normAutofit/>
          </a:bodyPr>
          <a:lstStyle/>
          <a:p>
            <a:endParaRPr lang="en-US" sz="3200" b="0" strike="noStrike" spc="-1">
              <a:latin typeface="Arial"/>
            </a:endParaRPr>
          </a:p>
        </p:txBody>
      </p:sp>
      <p:sp>
        <p:nvSpPr>
          <p:cNvPr id="15" name="PlaceHolder 4"/>
          <p:cNvSpPr>
            <a:spLocks noGrp="1"/>
          </p:cNvSpPr>
          <p:nvPr>
            <p:ph type="body"/>
          </p:nvPr>
        </p:nvSpPr>
        <p:spPr>
          <a:xfrm>
            <a:off x="60912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17" name="PlaceHolder 2"/>
          <p:cNvSpPr>
            <a:spLocks noGrp="1"/>
          </p:cNvSpPr>
          <p:nvPr>
            <p:ph type="body"/>
          </p:nvPr>
        </p:nvSpPr>
        <p:spPr>
          <a:xfrm>
            <a:off x="609120" y="1604520"/>
            <a:ext cx="5352840" cy="3977280"/>
          </a:xfrm>
          <a:prstGeom prst="rect">
            <a:avLst/>
          </a:prstGeom>
        </p:spPr>
        <p:txBody>
          <a:bodyPr lIns="0" tIns="0" rIns="0" bIns="0">
            <a:normAutofit/>
          </a:bodyPr>
          <a:lstStyle/>
          <a:p>
            <a:endParaRPr lang="en-US" sz="3200" b="0" strike="noStrike" spc="-1">
              <a:latin typeface="Arial"/>
            </a:endParaRPr>
          </a:p>
        </p:txBody>
      </p:sp>
      <p:sp>
        <p:nvSpPr>
          <p:cNvPr id="18"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19" name="PlaceHolder 4"/>
          <p:cNvSpPr>
            <a:spLocks noGrp="1"/>
          </p:cNvSpPr>
          <p:nvPr>
            <p:ph type="body"/>
          </p:nvPr>
        </p:nvSpPr>
        <p:spPr>
          <a:xfrm>
            <a:off x="6230160" y="3682080"/>
            <a:ext cx="53528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120" y="273600"/>
            <a:ext cx="10969560" cy="1144800"/>
          </a:xfrm>
          <a:prstGeom prst="rect">
            <a:avLst/>
          </a:prstGeom>
        </p:spPr>
        <p:txBody>
          <a:bodyPr lIns="0" tIns="0" rIns="0" bIns="0" anchor="ctr"/>
          <a:lstStyle/>
          <a:p>
            <a:pPr algn="ctr"/>
            <a:endParaRPr lang="en-US" sz="4400" b="0" strike="noStrike" spc="-1">
              <a:latin typeface="Arial"/>
            </a:endParaRPr>
          </a:p>
        </p:txBody>
      </p:sp>
      <p:sp>
        <p:nvSpPr>
          <p:cNvPr id="21" name="PlaceHolder 2"/>
          <p:cNvSpPr>
            <a:spLocks noGrp="1"/>
          </p:cNvSpPr>
          <p:nvPr>
            <p:ph type="body"/>
          </p:nvPr>
        </p:nvSpPr>
        <p:spPr>
          <a:xfrm>
            <a:off x="609120" y="1604520"/>
            <a:ext cx="5352840" cy="1896840"/>
          </a:xfrm>
          <a:prstGeom prst="rect">
            <a:avLst/>
          </a:prstGeom>
        </p:spPr>
        <p:txBody>
          <a:bodyPr lIns="0" tIns="0" rIns="0" bIns="0">
            <a:normAutofit/>
          </a:bodyPr>
          <a:lstStyle/>
          <a:p>
            <a:endParaRPr lang="en-US" sz="3200" b="0" strike="noStrike" spc="-1">
              <a:latin typeface="Arial"/>
            </a:endParaRPr>
          </a:p>
        </p:txBody>
      </p:sp>
      <p:sp>
        <p:nvSpPr>
          <p:cNvPr id="22" name="PlaceHolder 3"/>
          <p:cNvSpPr>
            <a:spLocks noGrp="1"/>
          </p:cNvSpPr>
          <p:nvPr>
            <p:ph type="body"/>
          </p:nvPr>
        </p:nvSpPr>
        <p:spPr>
          <a:xfrm>
            <a:off x="6230160" y="1604520"/>
            <a:ext cx="5352840" cy="1896840"/>
          </a:xfrm>
          <a:prstGeom prst="rect">
            <a:avLst/>
          </a:prstGeom>
        </p:spPr>
        <p:txBody>
          <a:bodyPr lIns="0" tIns="0" rIns="0" bIns="0">
            <a:normAutofit/>
          </a:bodyPr>
          <a:lstStyle/>
          <a:p>
            <a:endParaRPr lang="en-US" sz="3200" b="0" strike="noStrike" spc="-1">
              <a:latin typeface="Arial"/>
            </a:endParaRPr>
          </a:p>
        </p:txBody>
      </p:sp>
      <p:sp>
        <p:nvSpPr>
          <p:cNvPr id="23" name="PlaceHolder 4"/>
          <p:cNvSpPr>
            <a:spLocks noGrp="1"/>
          </p:cNvSpPr>
          <p:nvPr>
            <p:ph type="body"/>
          </p:nvPr>
        </p:nvSpPr>
        <p:spPr>
          <a:xfrm>
            <a:off x="609120" y="3682080"/>
            <a:ext cx="1096956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microsoft.com/office/2007/relationships/hdphoto" Target="../media/hdphoto1.wdp"/><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4.jpe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p:nvPr/>
        </p:nvPicPr>
        <p:blipFill>
          <a:blip r:embed="rId14">
            <a:extLst>
              <a:ext uri="{28A0092B-C50C-407E-A947-70E740481C1C}">
                <a14:useLocalDpi xmlns:a14="http://schemas.microsoft.com/office/drawing/2010/main" val="0"/>
              </a:ext>
            </a:extLst>
          </a:blip>
          <a:srcRect/>
          <a:stretch/>
        </p:blipFill>
        <p:spPr>
          <a:xfrm>
            <a:off x="13361" y="2160"/>
            <a:ext cx="12175464" cy="6855840"/>
          </a:xfrm>
          <a:prstGeom prst="rect">
            <a:avLst/>
          </a:prstGeom>
          <a:ln>
            <a:noFill/>
          </a:ln>
        </p:spPr>
      </p:pic>
      <p:sp>
        <p:nvSpPr>
          <p:cNvPr id="4" name="PlaceHolder 1"/>
          <p:cNvSpPr>
            <a:spLocks noGrp="1"/>
          </p:cNvSpPr>
          <p:nvPr>
            <p:ph type="title"/>
          </p:nvPr>
        </p:nvSpPr>
        <p:spPr>
          <a:xfrm>
            <a:off x="609120" y="273600"/>
            <a:ext cx="1096956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2" name="PlaceHolder 2"/>
          <p:cNvSpPr>
            <a:spLocks noGrp="1"/>
          </p:cNvSpPr>
          <p:nvPr>
            <p:ph type="body"/>
          </p:nvPr>
        </p:nvSpPr>
        <p:spPr>
          <a:xfrm>
            <a:off x="609120" y="1604520"/>
            <a:ext cx="1096956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9" name="PlaceHolder 1"/>
          <p:cNvSpPr>
            <a:spLocks noGrp="1"/>
          </p:cNvSpPr>
          <p:nvPr>
            <p:ph type="title"/>
          </p:nvPr>
        </p:nvSpPr>
        <p:spPr>
          <a:xfrm>
            <a:off x="609120" y="273600"/>
            <a:ext cx="1096956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80" name="PlaceHolder 2"/>
          <p:cNvSpPr>
            <a:spLocks noGrp="1"/>
          </p:cNvSpPr>
          <p:nvPr>
            <p:ph type="body"/>
          </p:nvPr>
        </p:nvSpPr>
        <p:spPr>
          <a:xfrm>
            <a:off x="609120" y="1604520"/>
            <a:ext cx="1096956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pic>
        <p:nvPicPr>
          <p:cNvPr id="5" name="Picture 4">
            <a:extLst>
              <a:ext uri="{FF2B5EF4-FFF2-40B4-BE49-F238E27FC236}">
                <a16:creationId xmlns:a16="http://schemas.microsoft.com/office/drawing/2014/main" id="{1D744771-70F1-B34B-8D35-F8E579712186}"/>
              </a:ext>
            </a:extLst>
          </p:cNvPr>
          <p:cNvPicPr/>
          <p:nvPr userDrawn="1"/>
        </p:nvPicPr>
        <p:blipFill>
          <a:blip r:embed="rId15">
            <a:alphaModFix amt="31000"/>
            <a:extLst>
              <a:ext uri="{28A0092B-C50C-407E-A947-70E740481C1C}">
                <a14:useLocalDpi xmlns:a14="http://schemas.microsoft.com/office/drawing/2010/main" val="0"/>
              </a:ext>
            </a:extLst>
          </a:blip>
          <a:srcRect t="6523" b="6523"/>
          <a:stretch/>
        </p:blipFill>
        <p:spPr>
          <a:xfrm>
            <a:off x="0" y="0"/>
            <a:ext cx="12188825" cy="6858000"/>
          </a:xfrm>
          <a:prstGeom prst="rect">
            <a:avLst/>
          </a:prstGeom>
          <a:ln>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72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PlaceHolder 1"/>
          <p:cNvSpPr>
            <a:spLocks noGrp="1"/>
          </p:cNvSpPr>
          <p:nvPr>
            <p:ph type="title"/>
          </p:nvPr>
        </p:nvSpPr>
        <p:spPr>
          <a:xfrm>
            <a:off x="609120" y="273600"/>
            <a:ext cx="1096956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119" name="PlaceHolder 2"/>
          <p:cNvSpPr>
            <a:spLocks noGrp="1"/>
          </p:cNvSpPr>
          <p:nvPr>
            <p:ph type="body"/>
          </p:nvPr>
        </p:nvSpPr>
        <p:spPr>
          <a:xfrm>
            <a:off x="609120" y="1604520"/>
            <a:ext cx="1096956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pic>
        <p:nvPicPr>
          <p:cNvPr id="5" name="Picture 4">
            <a:extLst>
              <a:ext uri="{FF2B5EF4-FFF2-40B4-BE49-F238E27FC236}">
                <a16:creationId xmlns:a16="http://schemas.microsoft.com/office/drawing/2014/main" id="{1828CBF2-0C76-4B40-B1DB-9FF1115DCC42}"/>
              </a:ext>
            </a:extLst>
          </p:cNvPr>
          <p:cNvPicPr/>
          <p:nvPr userDrawn="1"/>
        </p:nvPicPr>
        <p:blipFill>
          <a:blip r:embed="rId15">
            <a:alphaModFix amt="46000"/>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t="6523" b="6523"/>
          <a:stretch/>
        </p:blipFill>
        <p:spPr>
          <a:xfrm>
            <a:off x="0" y="0"/>
            <a:ext cx="12188825" cy="6858000"/>
          </a:xfrm>
          <a:prstGeom prst="rect">
            <a:avLst/>
          </a:prstGeom>
          <a:ln>
            <a:noFill/>
          </a:ln>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2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6" name="Picture 155"/>
          <p:cNvPicPr/>
          <p:nvPr/>
        </p:nvPicPr>
        <p:blipFill>
          <a:blip r:embed="rId16">
            <a:extLst>
              <a:ext uri="{28A0092B-C50C-407E-A947-70E740481C1C}">
                <a14:useLocalDpi xmlns:a14="http://schemas.microsoft.com/office/drawing/2010/main" val="0"/>
              </a:ext>
            </a:extLst>
          </a:blip>
          <a:srcRect l="19559" r="19559"/>
          <a:stretch/>
        </p:blipFill>
        <p:spPr>
          <a:xfrm>
            <a:off x="0" y="0"/>
            <a:ext cx="760397" cy="6882068"/>
          </a:xfrm>
          <a:prstGeom prst="rect">
            <a:avLst/>
          </a:prstGeom>
          <a:ln>
            <a:noFill/>
          </a:ln>
        </p:spPr>
      </p:pic>
      <p:sp>
        <p:nvSpPr>
          <p:cNvPr id="157" name="PlaceHolder 1"/>
          <p:cNvSpPr>
            <a:spLocks noGrp="1"/>
          </p:cNvSpPr>
          <p:nvPr>
            <p:ph type="title"/>
          </p:nvPr>
        </p:nvSpPr>
        <p:spPr>
          <a:xfrm>
            <a:off x="609120" y="273600"/>
            <a:ext cx="1096956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158" name="PlaceHolder 2"/>
          <p:cNvSpPr>
            <a:spLocks noGrp="1"/>
          </p:cNvSpPr>
          <p:nvPr>
            <p:ph type="body"/>
          </p:nvPr>
        </p:nvSpPr>
        <p:spPr>
          <a:xfrm>
            <a:off x="609120" y="1604520"/>
            <a:ext cx="1096956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dirty="0">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dirty="0">
                <a:latin typeface="Arial"/>
              </a:rPr>
              <a:t>Second Outline Level</a:t>
            </a:r>
          </a:p>
          <a:p>
            <a:pPr marL="1296000" lvl="2" indent="-288000">
              <a:spcBef>
                <a:spcPts val="850"/>
              </a:spcBef>
              <a:buClr>
                <a:srgbClr val="000000"/>
              </a:buClr>
              <a:buSzPct val="45000"/>
              <a:buFont typeface="Wingdings" charset="2"/>
              <a:buChar char=""/>
            </a:pPr>
            <a:r>
              <a:rPr lang="en-US" sz="2400" b="0" strike="noStrike" spc="-1" dirty="0">
                <a:latin typeface="Arial"/>
              </a:rPr>
              <a:t>Third Outline Level</a:t>
            </a:r>
          </a:p>
          <a:p>
            <a:pPr marL="1728000" lvl="3" indent="-216000">
              <a:spcBef>
                <a:spcPts val="567"/>
              </a:spcBef>
              <a:buClr>
                <a:srgbClr val="000000"/>
              </a:buClr>
              <a:buSzPct val="75000"/>
              <a:buFont typeface="Symbol" charset="2"/>
              <a:buChar char=""/>
            </a:pPr>
            <a:r>
              <a:rPr lang="en-US" sz="2000" b="0" strike="noStrike" spc="-1" dirty="0">
                <a:latin typeface="Arial"/>
              </a:rPr>
              <a:t>Fourth Outline Level</a:t>
            </a:r>
          </a:p>
          <a:p>
            <a:pPr marL="2160000" lvl="4" indent="-216000">
              <a:spcBef>
                <a:spcPts val="283"/>
              </a:spcBef>
              <a:buClr>
                <a:srgbClr val="000000"/>
              </a:buClr>
              <a:buSzPct val="45000"/>
              <a:buFont typeface="Wingdings" charset="2"/>
              <a:buChar char=""/>
            </a:pPr>
            <a:r>
              <a:rPr lang="en-US" sz="2000" b="0" strike="noStrike" spc="-1" dirty="0">
                <a:latin typeface="Arial"/>
              </a:rPr>
              <a:t>Fifth Outline Level</a:t>
            </a:r>
          </a:p>
          <a:p>
            <a:pPr marL="2592000" lvl="5" indent="-216000">
              <a:spcBef>
                <a:spcPts val="283"/>
              </a:spcBef>
              <a:buClr>
                <a:srgbClr val="000000"/>
              </a:buClr>
              <a:buSzPct val="45000"/>
              <a:buFont typeface="Wingdings" charset="2"/>
              <a:buChar char=""/>
            </a:pPr>
            <a:r>
              <a:rPr lang="en-US" sz="2000" b="0" strike="noStrike" spc="-1" dirty="0">
                <a:latin typeface="Arial"/>
              </a:rPr>
              <a:t>Sixth Outline Level</a:t>
            </a:r>
          </a:p>
          <a:p>
            <a:pPr marL="3024000" lvl="6" indent="-216000">
              <a:spcBef>
                <a:spcPts val="283"/>
              </a:spcBef>
              <a:buClr>
                <a:srgbClr val="000000"/>
              </a:buClr>
              <a:buSzPct val="45000"/>
              <a:buFont typeface="Wingdings" charset="2"/>
              <a:buChar char=""/>
            </a:pPr>
            <a:r>
              <a:rPr lang="en-US" sz="2000" b="0" strike="noStrike" spc="-1" dirty="0">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28" r:id="rId13"/>
    <p:sldLayoutId id="214748373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5" name="PlaceHolder 1"/>
          <p:cNvSpPr>
            <a:spLocks noGrp="1"/>
          </p:cNvSpPr>
          <p:nvPr>
            <p:ph type="title"/>
          </p:nvPr>
        </p:nvSpPr>
        <p:spPr>
          <a:xfrm>
            <a:off x="609120" y="273600"/>
            <a:ext cx="1096956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196" name="PlaceHolder 2"/>
          <p:cNvSpPr>
            <a:spLocks noGrp="1"/>
          </p:cNvSpPr>
          <p:nvPr>
            <p:ph type="body"/>
          </p:nvPr>
        </p:nvSpPr>
        <p:spPr>
          <a:xfrm>
            <a:off x="609120" y="1604520"/>
            <a:ext cx="1096956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
        <p:nvSpPr>
          <p:cNvPr id="197" name="PlaceHolder 3"/>
          <p:cNvSpPr>
            <a:spLocks noGrp="1"/>
          </p:cNvSpPr>
          <p:nvPr>
            <p:ph type="dt"/>
          </p:nvPr>
        </p:nvSpPr>
        <p:spPr>
          <a:xfrm>
            <a:off x="609120" y="6247440"/>
            <a:ext cx="2839320" cy="472680"/>
          </a:xfrm>
          <a:prstGeom prst="rect">
            <a:avLst/>
          </a:prstGeom>
        </p:spPr>
        <p:txBody>
          <a:bodyPr lIns="0" tIns="0" rIns="0" bIns="0"/>
          <a:lstStyle/>
          <a:p>
            <a:r>
              <a:rPr lang="en-US" sz="1400" b="0" strike="noStrike" spc="-1">
                <a:latin typeface="Times New Roman"/>
              </a:rPr>
              <a:t> </a:t>
            </a:r>
          </a:p>
        </p:txBody>
      </p:sp>
      <p:sp>
        <p:nvSpPr>
          <p:cNvPr id="198" name="PlaceHolder 4"/>
          <p:cNvSpPr>
            <a:spLocks noGrp="1"/>
          </p:cNvSpPr>
          <p:nvPr>
            <p:ph type="ftr"/>
          </p:nvPr>
        </p:nvSpPr>
        <p:spPr>
          <a:xfrm>
            <a:off x="4168440" y="6247440"/>
            <a:ext cx="3863160" cy="472680"/>
          </a:xfrm>
          <a:prstGeom prst="rect">
            <a:avLst/>
          </a:prstGeom>
        </p:spPr>
        <p:txBody>
          <a:bodyPr lIns="0" tIns="0" rIns="0" bIns="0"/>
          <a:lstStyle/>
          <a:p>
            <a:pPr algn="ctr"/>
            <a:r>
              <a:rPr lang="en-US" sz="1400" b="0" strike="noStrike" spc="-1">
                <a:latin typeface="Times New Roman"/>
              </a:rPr>
              <a:t> </a:t>
            </a:r>
          </a:p>
        </p:txBody>
      </p:sp>
      <p:sp>
        <p:nvSpPr>
          <p:cNvPr id="199" name="PlaceHolder 5"/>
          <p:cNvSpPr>
            <a:spLocks noGrp="1"/>
          </p:cNvSpPr>
          <p:nvPr>
            <p:ph type="sldNum"/>
          </p:nvPr>
        </p:nvSpPr>
        <p:spPr>
          <a:xfrm>
            <a:off x="8739360" y="6247440"/>
            <a:ext cx="2839320" cy="472680"/>
          </a:xfrm>
          <a:prstGeom prst="rect">
            <a:avLst/>
          </a:prstGeom>
        </p:spPr>
        <p:txBody>
          <a:bodyPr lIns="0" tIns="0" rIns="0" bIns="0"/>
          <a:lstStyle/>
          <a:p>
            <a:pPr algn="r"/>
            <a:fld id="{37019359-9563-4869-84C2-AC82FE24B10E}" type="slidenum">
              <a:rPr lang="en-US" sz="1400" b="0" strike="noStrike" spc="-1">
                <a:latin typeface="Times New Roman"/>
              </a:rPr>
              <a:t>‹#›</a:t>
            </a:fld>
            <a:endParaRPr lang="en-US" sz="1400" b="0" strike="noStrike" spc="-1">
              <a:latin typeface="Times New Roman"/>
            </a:endParaRPr>
          </a:p>
        </p:txBody>
      </p:sp>
      <p:sp>
        <p:nvSpPr>
          <p:cNvPr id="200" name="CustomShape 6"/>
          <p:cNvSpPr/>
          <p:nvPr/>
        </p:nvSpPr>
        <p:spPr>
          <a:xfrm>
            <a:off x="0" y="6247440"/>
            <a:ext cx="12188880" cy="610560"/>
          </a:xfrm>
          <a:prstGeom prst="rect">
            <a:avLst/>
          </a:prstGeom>
          <a:solidFill>
            <a:srgbClr val="F6891F"/>
          </a:solidFill>
          <a:ln>
            <a:noFill/>
          </a:ln>
        </p:spPr>
        <p:style>
          <a:lnRef idx="0">
            <a:scrgbClr r="0" g="0" b="0"/>
          </a:lnRef>
          <a:fillRef idx="0">
            <a:scrgbClr r="0" g="0" b="0"/>
          </a:fillRef>
          <a:effectRef idx="0">
            <a:scrgbClr r="0" g="0" b="0"/>
          </a:effectRef>
          <a:fontRef idx="minor"/>
        </p:style>
        <p:txBody>
          <a:bodyPr/>
          <a:lstStyle/>
          <a:p>
            <a:endParaRPr lang="en-US" dirty="0"/>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5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57.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5.png"/><Relationship Id="rId1" Type="http://schemas.openxmlformats.org/officeDocument/2006/relationships/slideLayout" Target="../slideLayouts/slideLayout38.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r>
              <a:rPr lang="en-US" dirty="0"/>
              <a:t>Issues with Point Cloud Mapping (Laser Scanning)</a:t>
            </a:r>
          </a:p>
        </p:txBody>
      </p:sp>
      <p:sp>
        <p:nvSpPr>
          <p:cNvPr id="3" name="Content Placeholder 2">
            <a:extLst>
              <a:ext uri="{FF2B5EF4-FFF2-40B4-BE49-F238E27FC236}">
                <a16:creationId xmlns:a16="http://schemas.microsoft.com/office/drawing/2014/main" id="{149C7BCC-C250-46C2-B18E-CB512CD26A7D}"/>
              </a:ext>
            </a:extLst>
          </p:cNvPr>
          <p:cNvSpPr>
            <a:spLocks noGrp="1"/>
          </p:cNvSpPr>
          <p:nvPr>
            <p:ph sz="half" idx="1"/>
          </p:nvPr>
        </p:nvSpPr>
        <p:spPr>
          <a:xfrm>
            <a:off x="837982" y="1825625"/>
            <a:ext cx="6251693" cy="4351338"/>
          </a:xfrm>
        </p:spPr>
        <p:txBody>
          <a:bodyPr>
            <a:normAutofit/>
          </a:bodyPr>
          <a:lstStyle/>
          <a:p>
            <a:endParaRPr lang="en-US" dirty="0"/>
          </a:p>
          <a:p>
            <a:endParaRPr lang="en-US" dirty="0"/>
          </a:p>
          <a:p>
            <a:endParaRPr lang="en-US" dirty="0"/>
          </a:p>
        </p:txBody>
      </p:sp>
      <p:pic>
        <p:nvPicPr>
          <p:cNvPr id="4" name="Picture 3" descr="Logo, company name&#10;&#10;Description automatically generated">
            <a:extLst>
              <a:ext uri="{FF2B5EF4-FFF2-40B4-BE49-F238E27FC236}">
                <a16:creationId xmlns:a16="http://schemas.microsoft.com/office/drawing/2014/main" id="{537DB24D-D27E-4549-B223-6B0A11EF2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0085" y="5934366"/>
            <a:ext cx="1037187" cy="1037187"/>
          </a:xfrm>
          <a:prstGeom prst="rect">
            <a:avLst/>
          </a:prstGeom>
        </p:spPr>
      </p:pic>
      <p:sp>
        <p:nvSpPr>
          <p:cNvPr id="5" name="Content Placeholder 2">
            <a:extLst>
              <a:ext uri="{FF2B5EF4-FFF2-40B4-BE49-F238E27FC236}">
                <a16:creationId xmlns:a16="http://schemas.microsoft.com/office/drawing/2014/main" id="{A566B507-9E30-4686-95E3-2C4C52D7F125}"/>
              </a:ext>
            </a:extLst>
          </p:cNvPr>
          <p:cNvSpPr txBox="1">
            <a:spLocks/>
          </p:cNvSpPr>
          <p:nvPr/>
        </p:nvSpPr>
        <p:spPr>
          <a:xfrm>
            <a:off x="837982" y="1825625"/>
            <a:ext cx="10740697" cy="4351338"/>
          </a:xfrm>
          <a:prstGeom prst="rect">
            <a:avLst/>
          </a:prstGeom>
        </p:spPr>
        <p:txBody>
          <a:bodyPr lIns="0" tIns="0" rIns="0" bIns="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Access to the entire project area is required to allow for a complete model</a:t>
            </a:r>
          </a:p>
          <a:p>
            <a:pPr lvl="1"/>
            <a:r>
              <a:rPr lang="en-US" dirty="0"/>
              <a:t>Line of sight required to accurately show all objects</a:t>
            </a:r>
          </a:p>
          <a:p>
            <a:pPr lvl="1"/>
            <a:r>
              <a:rPr lang="en-US" dirty="0"/>
              <a:t>Objects hidden from scanner will not be visible unless additional scans from multiple angles are completed</a:t>
            </a:r>
          </a:p>
          <a:p>
            <a:pPr lvl="1"/>
            <a:r>
              <a:rPr lang="en-US" dirty="0"/>
              <a:t>Complexity of project area determines the quantity of scans required to be completed</a:t>
            </a:r>
          </a:p>
          <a:p>
            <a:r>
              <a:rPr lang="en-US" dirty="0"/>
              <a:t>Lighting levels can impact the detail of the point cloud creating a grainy image with increased signal noise</a:t>
            </a:r>
          </a:p>
          <a:p>
            <a:r>
              <a:rPr lang="en-US" dirty="0"/>
              <a:t>Manual survey will be required to determine pipe, duct, equipment, etc. sizes if insulated when reliable record drawings do not exist</a:t>
            </a:r>
          </a:p>
        </p:txBody>
      </p:sp>
    </p:spTree>
    <p:extLst>
      <p:ext uri="{BB962C8B-B14F-4D97-AF65-F5344CB8AC3E}">
        <p14:creationId xmlns:p14="http://schemas.microsoft.com/office/powerpoint/2010/main" val="2247012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r>
              <a:rPr lang="en-US" dirty="0"/>
              <a:t>Integration of Point Cloud Mapping and 3D BIM Model</a:t>
            </a:r>
          </a:p>
        </p:txBody>
      </p:sp>
      <p:sp>
        <p:nvSpPr>
          <p:cNvPr id="3" name="Content Placeholder 2">
            <a:extLst>
              <a:ext uri="{FF2B5EF4-FFF2-40B4-BE49-F238E27FC236}">
                <a16:creationId xmlns:a16="http://schemas.microsoft.com/office/drawing/2014/main" id="{149C7BCC-C250-46C2-B18E-CB512CD26A7D}"/>
              </a:ext>
            </a:extLst>
          </p:cNvPr>
          <p:cNvSpPr>
            <a:spLocks noGrp="1"/>
          </p:cNvSpPr>
          <p:nvPr>
            <p:ph sz="half" idx="1"/>
          </p:nvPr>
        </p:nvSpPr>
        <p:spPr>
          <a:xfrm>
            <a:off x="837982" y="1604513"/>
            <a:ext cx="10740697" cy="4572450"/>
          </a:xfrm>
        </p:spPr>
        <p:txBody>
          <a:bodyPr>
            <a:normAutofit/>
          </a:bodyPr>
          <a:lstStyle/>
          <a:p>
            <a:r>
              <a:rPr lang="en-US" dirty="0"/>
              <a:t>Allows for accurate existing conditions to be shown in the design or contractor coordination model</a:t>
            </a:r>
          </a:p>
          <a:p>
            <a:r>
              <a:rPr lang="en-US" dirty="0"/>
              <a:t>Clash detection can be utilized to determine if any conflicts exist with existing conditions</a:t>
            </a:r>
          </a:p>
          <a:p>
            <a:r>
              <a:rPr lang="en-US" dirty="0"/>
              <a:t>Items/components in the point cloud can be set as demolished eliminating inaccurate conflicts in the clash report</a:t>
            </a:r>
          </a:p>
          <a:p>
            <a:r>
              <a:rPr lang="en-US" dirty="0"/>
              <a:t>Integration can be completed during the design or as part of the shop drawing development</a:t>
            </a:r>
          </a:p>
        </p:txBody>
      </p:sp>
      <p:pic>
        <p:nvPicPr>
          <p:cNvPr id="6" name="Picture 5" descr="Logo, company name&#10;&#10;Description automatically generated">
            <a:extLst>
              <a:ext uri="{FF2B5EF4-FFF2-40B4-BE49-F238E27FC236}">
                <a16:creationId xmlns:a16="http://schemas.microsoft.com/office/drawing/2014/main" id="{AD1CC9F9-2F16-4992-B7D4-E32A42823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0085" y="5934366"/>
            <a:ext cx="1037187" cy="1037187"/>
          </a:xfrm>
          <a:prstGeom prst="rect">
            <a:avLst/>
          </a:prstGeom>
        </p:spPr>
      </p:pic>
    </p:spTree>
    <p:extLst>
      <p:ext uri="{BB962C8B-B14F-4D97-AF65-F5344CB8AC3E}">
        <p14:creationId xmlns:p14="http://schemas.microsoft.com/office/powerpoint/2010/main" val="3663780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r>
              <a:rPr lang="en-US" dirty="0"/>
              <a:t>Coordination – Contractor Installation</a:t>
            </a:r>
          </a:p>
        </p:txBody>
      </p:sp>
      <p:sp>
        <p:nvSpPr>
          <p:cNvPr id="3" name="Content Placeholder 2">
            <a:extLst>
              <a:ext uri="{FF2B5EF4-FFF2-40B4-BE49-F238E27FC236}">
                <a16:creationId xmlns:a16="http://schemas.microsoft.com/office/drawing/2014/main" id="{149C7BCC-C250-46C2-B18E-CB512CD26A7D}"/>
              </a:ext>
            </a:extLst>
          </p:cNvPr>
          <p:cNvSpPr>
            <a:spLocks noGrp="1"/>
          </p:cNvSpPr>
          <p:nvPr>
            <p:ph sz="half" idx="1"/>
          </p:nvPr>
        </p:nvSpPr>
        <p:spPr>
          <a:xfrm>
            <a:off x="837982" y="1825625"/>
            <a:ext cx="10740697" cy="4351338"/>
          </a:xfrm>
        </p:spPr>
        <p:txBody>
          <a:bodyPr/>
          <a:lstStyle/>
          <a:p>
            <a:r>
              <a:rPr lang="en-US" dirty="0"/>
              <a:t>Streamlines coordination efforts between multiple trades and the existing conditions</a:t>
            </a:r>
          </a:p>
          <a:p>
            <a:pPr lvl="1"/>
            <a:r>
              <a:rPr lang="en-US" dirty="0"/>
              <a:t>Clash detection will include all existing conditions that are to remain</a:t>
            </a:r>
          </a:p>
          <a:p>
            <a:r>
              <a:rPr lang="en-US" dirty="0"/>
              <a:t>Reduces upfront schedule to complete a full survey by the contractor to determine existing conditions allowing for a quicker turnaround on shop drawings</a:t>
            </a:r>
          </a:p>
          <a:p>
            <a:endParaRPr lang="en-US" dirty="0"/>
          </a:p>
        </p:txBody>
      </p:sp>
      <p:pic>
        <p:nvPicPr>
          <p:cNvPr id="6" name="Picture 5" descr="Logo, company name&#10;&#10;Description automatically generated">
            <a:extLst>
              <a:ext uri="{FF2B5EF4-FFF2-40B4-BE49-F238E27FC236}">
                <a16:creationId xmlns:a16="http://schemas.microsoft.com/office/drawing/2014/main" id="{0BEE38E5-B3F9-49B1-B274-252F75A5A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0085" y="5934366"/>
            <a:ext cx="1037187" cy="1037187"/>
          </a:xfrm>
          <a:prstGeom prst="rect">
            <a:avLst/>
          </a:prstGeom>
        </p:spPr>
      </p:pic>
      <p:pic>
        <p:nvPicPr>
          <p:cNvPr id="5" name="Picture 4">
            <a:extLst>
              <a:ext uri="{FF2B5EF4-FFF2-40B4-BE49-F238E27FC236}">
                <a16:creationId xmlns:a16="http://schemas.microsoft.com/office/drawing/2014/main" id="{E68E1ADB-A548-4F82-2919-50110BD5AEAA}"/>
              </a:ext>
            </a:extLst>
          </p:cNvPr>
          <p:cNvPicPr>
            <a:picLocks noChangeAspect="1"/>
          </p:cNvPicPr>
          <p:nvPr/>
        </p:nvPicPr>
        <p:blipFill>
          <a:blip r:embed="rId3"/>
          <a:stretch>
            <a:fillRect/>
          </a:stretch>
        </p:blipFill>
        <p:spPr>
          <a:xfrm>
            <a:off x="5979131" y="4024212"/>
            <a:ext cx="4877324" cy="2559976"/>
          </a:xfrm>
          <a:prstGeom prst="rect">
            <a:avLst/>
          </a:prstGeom>
        </p:spPr>
      </p:pic>
    </p:spTree>
    <p:extLst>
      <p:ext uri="{BB962C8B-B14F-4D97-AF65-F5344CB8AC3E}">
        <p14:creationId xmlns:p14="http://schemas.microsoft.com/office/powerpoint/2010/main" val="2920905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r>
              <a:rPr lang="en-US" dirty="0"/>
              <a:t>Coordination - Owner</a:t>
            </a:r>
          </a:p>
        </p:txBody>
      </p:sp>
      <p:sp>
        <p:nvSpPr>
          <p:cNvPr id="3" name="Content Placeholder 2">
            <a:extLst>
              <a:ext uri="{FF2B5EF4-FFF2-40B4-BE49-F238E27FC236}">
                <a16:creationId xmlns:a16="http://schemas.microsoft.com/office/drawing/2014/main" id="{149C7BCC-C250-46C2-B18E-CB512CD26A7D}"/>
              </a:ext>
            </a:extLst>
          </p:cNvPr>
          <p:cNvSpPr>
            <a:spLocks noGrp="1"/>
          </p:cNvSpPr>
          <p:nvPr>
            <p:ph sz="half" idx="1"/>
          </p:nvPr>
        </p:nvSpPr>
        <p:spPr>
          <a:xfrm>
            <a:off x="837982" y="1825625"/>
            <a:ext cx="10740697" cy="4351338"/>
          </a:xfrm>
        </p:spPr>
        <p:txBody>
          <a:bodyPr/>
          <a:lstStyle/>
          <a:p>
            <a:r>
              <a:rPr lang="en-US" dirty="0"/>
              <a:t>Ability to verify installation locations for all equipment or components that require routine maintenance are acceptable to owner</a:t>
            </a:r>
          </a:p>
          <a:p>
            <a:r>
              <a:rPr lang="en-US" dirty="0"/>
              <a:t>Allows for virtual walkthrough to be completed prior to installation</a:t>
            </a:r>
          </a:p>
          <a:p>
            <a:pPr lvl="1"/>
            <a:r>
              <a:rPr lang="en-US" dirty="0"/>
              <a:t>Modifications can be made to layout based on owner review</a:t>
            </a:r>
          </a:p>
          <a:p>
            <a:pPr lvl="1"/>
            <a:r>
              <a:rPr lang="en-US" dirty="0"/>
              <a:t>Identify all valves that require chainwheels if unable to locate below 6’-0”</a:t>
            </a:r>
          </a:p>
          <a:p>
            <a:pPr lvl="1"/>
            <a:r>
              <a:rPr lang="en-US" dirty="0"/>
              <a:t>Verify access via ladder and or lift if required for equipment or components</a:t>
            </a:r>
          </a:p>
          <a:p>
            <a:r>
              <a:rPr lang="en-US" dirty="0"/>
              <a:t>Scan can be completed as part of project turnover to document the as-built conditions</a:t>
            </a:r>
          </a:p>
          <a:p>
            <a:endParaRPr lang="en-US" dirty="0"/>
          </a:p>
          <a:p>
            <a:endParaRPr lang="en-US" dirty="0"/>
          </a:p>
        </p:txBody>
      </p:sp>
      <p:pic>
        <p:nvPicPr>
          <p:cNvPr id="6" name="Picture 5" descr="Logo, company name&#10;&#10;Description automatically generated">
            <a:extLst>
              <a:ext uri="{FF2B5EF4-FFF2-40B4-BE49-F238E27FC236}">
                <a16:creationId xmlns:a16="http://schemas.microsoft.com/office/drawing/2014/main" id="{9ABCEB47-C97E-4D2F-B6D9-E5AFDF2E7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0085" y="5934366"/>
            <a:ext cx="1037187" cy="1037187"/>
          </a:xfrm>
          <a:prstGeom prst="rect">
            <a:avLst/>
          </a:prstGeom>
        </p:spPr>
      </p:pic>
    </p:spTree>
    <p:extLst>
      <p:ext uri="{BB962C8B-B14F-4D97-AF65-F5344CB8AC3E}">
        <p14:creationId xmlns:p14="http://schemas.microsoft.com/office/powerpoint/2010/main" val="3728682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ustomShape 1"/>
          <p:cNvSpPr/>
          <p:nvPr/>
        </p:nvSpPr>
        <p:spPr>
          <a:xfrm>
            <a:off x="837861" y="1825978"/>
            <a:ext cx="10510702" cy="4348027"/>
          </a:xfrm>
          <a:prstGeom prst="rect">
            <a:avLst/>
          </a:prstGeom>
          <a:no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888B6EA5-EEB1-4486-AA5C-3F74D6DBBC6B}"/>
              </a:ext>
            </a:extLst>
          </p:cNvPr>
          <p:cNvSpPr>
            <a:spLocks noGrp="1"/>
          </p:cNvSpPr>
          <p:nvPr>
            <p:ph type="title"/>
          </p:nvPr>
        </p:nvSpPr>
        <p:spPr/>
        <p:txBody>
          <a:bodyPr/>
          <a:lstStyle/>
          <a:p>
            <a:r>
              <a:rPr lang="en-US" sz="3300" dirty="0"/>
              <a:t>Case Study – SE PA Pharmaceutical Company – </a:t>
            </a:r>
            <a:br>
              <a:rPr lang="en-US" sz="3300" dirty="0"/>
            </a:br>
            <a:r>
              <a:rPr lang="en-US" sz="3300" dirty="0"/>
              <a:t>                       Utility Rack &amp; Chiller Installation</a:t>
            </a:r>
          </a:p>
        </p:txBody>
      </p:sp>
      <p:pic>
        <p:nvPicPr>
          <p:cNvPr id="4" name="Picture 3">
            <a:extLst>
              <a:ext uri="{FF2B5EF4-FFF2-40B4-BE49-F238E27FC236}">
                <a16:creationId xmlns:a16="http://schemas.microsoft.com/office/drawing/2014/main" id="{7CB3516A-CCE3-63B4-5FD1-44E7FBB310AD}"/>
              </a:ext>
            </a:extLst>
          </p:cNvPr>
          <p:cNvPicPr>
            <a:picLocks noChangeAspect="1"/>
          </p:cNvPicPr>
          <p:nvPr/>
        </p:nvPicPr>
        <p:blipFill>
          <a:blip r:embed="rId2"/>
          <a:stretch>
            <a:fillRect/>
          </a:stretch>
        </p:blipFill>
        <p:spPr>
          <a:xfrm>
            <a:off x="1997288" y="4570813"/>
            <a:ext cx="2800199" cy="1436054"/>
          </a:xfrm>
          <a:prstGeom prst="rect">
            <a:avLst/>
          </a:prstGeom>
        </p:spPr>
      </p:pic>
      <p:sp>
        <p:nvSpPr>
          <p:cNvPr id="6" name="TextBox 5">
            <a:extLst>
              <a:ext uri="{FF2B5EF4-FFF2-40B4-BE49-F238E27FC236}">
                <a16:creationId xmlns:a16="http://schemas.microsoft.com/office/drawing/2014/main" id="{2033967E-354F-5B9C-8652-25B4FAAA4F03}"/>
              </a:ext>
            </a:extLst>
          </p:cNvPr>
          <p:cNvSpPr txBox="1"/>
          <p:nvPr/>
        </p:nvSpPr>
        <p:spPr>
          <a:xfrm>
            <a:off x="1952567" y="6038896"/>
            <a:ext cx="2889639" cy="185948"/>
          </a:xfrm>
          <a:prstGeom prst="rect">
            <a:avLst/>
          </a:prstGeom>
          <a:noFill/>
        </p:spPr>
        <p:txBody>
          <a:bodyPr wrap="square" rtlCol="0">
            <a:spAutoFit/>
          </a:bodyPr>
          <a:lstStyle/>
          <a:p>
            <a:r>
              <a:rPr lang="en-US" sz="600" dirty="0"/>
              <a:t>Figure – Point Cloud Map Electrical Room – New Medium Voltage Chiller Feed</a:t>
            </a:r>
          </a:p>
        </p:txBody>
      </p:sp>
      <p:pic>
        <p:nvPicPr>
          <p:cNvPr id="7" name="Picture 6" descr="Logo, company name&#10;&#10;Description automatically generated">
            <a:extLst>
              <a:ext uri="{FF2B5EF4-FFF2-40B4-BE49-F238E27FC236}">
                <a16:creationId xmlns:a16="http://schemas.microsoft.com/office/drawing/2014/main" id="{89251144-A725-AA9C-884D-4377015C4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8563" y="6172200"/>
            <a:ext cx="685800" cy="685800"/>
          </a:xfrm>
          <a:prstGeom prst="rect">
            <a:avLst/>
          </a:prstGeom>
        </p:spPr>
      </p:pic>
      <p:pic>
        <p:nvPicPr>
          <p:cNvPr id="8" name="Picture 7">
            <a:extLst>
              <a:ext uri="{FF2B5EF4-FFF2-40B4-BE49-F238E27FC236}">
                <a16:creationId xmlns:a16="http://schemas.microsoft.com/office/drawing/2014/main" id="{28371B82-8F27-E240-974D-02DDAE5FE112}"/>
              </a:ext>
            </a:extLst>
          </p:cNvPr>
          <p:cNvPicPr>
            <a:picLocks noChangeAspect="1"/>
          </p:cNvPicPr>
          <p:nvPr/>
        </p:nvPicPr>
        <p:blipFill>
          <a:blip r:embed="rId4"/>
          <a:stretch>
            <a:fillRect/>
          </a:stretch>
        </p:blipFill>
        <p:spPr>
          <a:xfrm>
            <a:off x="837861" y="1418399"/>
            <a:ext cx="5119056" cy="2918109"/>
          </a:xfrm>
          <a:prstGeom prst="rect">
            <a:avLst/>
          </a:prstGeom>
        </p:spPr>
      </p:pic>
      <p:sp>
        <p:nvSpPr>
          <p:cNvPr id="10" name="TextBox 9">
            <a:extLst>
              <a:ext uri="{FF2B5EF4-FFF2-40B4-BE49-F238E27FC236}">
                <a16:creationId xmlns:a16="http://schemas.microsoft.com/office/drawing/2014/main" id="{27F20DAF-2914-4B75-1BB9-5F0FF2C1CEBA}"/>
              </a:ext>
            </a:extLst>
          </p:cNvPr>
          <p:cNvSpPr txBox="1"/>
          <p:nvPr/>
        </p:nvSpPr>
        <p:spPr>
          <a:xfrm>
            <a:off x="1564922" y="4335308"/>
            <a:ext cx="3664933" cy="184666"/>
          </a:xfrm>
          <a:prstGeom prst="rect">
            <a:avLst/>
          </a:prstGeom>
          <a:noFill/>
        </p:spPr>
        <p:txBody>
          <a:bodyPr wrap="square" rtlCol="0">
            <a:spAutoFit/>
          </a:bodyPr>
          <a:lstStyle/>
          <a:p>
            <a:r>
              <a:rPr lang="en-US" sz="600" dirty="0"/>
              <a:t>Figure – Point Cloud Map Chiller Plant 1</a:t>
            </a:r>
            <a:r>
              <a:rPr lang="en-US" sz="600" baseline="30000" dirty="0"/>
              <a:t>st</a:t>
            </a:r>
            <a:r>
              <a:rPr lang="en-US" sz="600" dirty="0"/>
              <a:t> Floor – 30” CHWS Pipe Connection to Existing Coordination</a:t>
            </a:r>
          </a:p>
        </p:txBody>
      </p:sp>
      <p:pic>
        <p:nvPicPr>
          <p:cNvPr id="11" name="Picture 10">
            <a:extLst>
              <a:ext uri="{FF2B5EF4-FFF2-40B4-BE49-F238E27FC236}">
                <a16:creationId xmlns:a16="http://schemas.microsoft.com/office/drawing/2014/main" id="{13F25634-4515-E59C-FF19-FBC5E7C10369}"/>
              </a:ext>
            </a:extLst>
          </p:cNvPr>
          <p:cNvPicPr>
            <a:picLocks noChangeAspect="1"/>
          </p:cNvPicPr>
          <p:nvPr/>
        </p:nvPicPr>
        <p:blipFill>
          <a:blip r:embed="rId5"/>
          <a:stretch>
            <a:fillRect/>
          </a:stretch>
        </p:blipFill>
        <p:spPr>
          <a:xfrm>
            <a:off x="7040028" y="1418399"/>
            <a:ext cx="4460801" cy="2918108"/>
          </a:xfrm>
          <a:prstGeom prst="rect">
            <a:avLst/>
          </a:prstGeom>
        </p:spPr>
      </p:pic>
      <p:sp>
        <p:nvSpPr>
          <p:cNvPr id="15" name="TextBox 14">
            <a:extLst>
              <a:ext uri="{FF2B5EF4-FFF2-40B4-BE49-F238E27FC236}">
                <a16:creationId xmlns:a16="http://schemas.microsoft.com/office/drawing/2014/main" id="{E65EB4F7-C4F5-95AD-404D-43BED174442E}"/>
              </a:ext>
            </a:extLst>
          </p:cNvPr>
          <p:cNvSpPr txBox="1"/>
          <p:nvPr/>
        </p:nvSpPr>
        <p:spPr>
          <a:xfrm>
            <a:off x="7346891" y="4338637"/>
            <a:ext cx="3847074" cy="184666"/>
          </a:xfrm>
          <a:prstGeom prst="rect">
            <a:avLst/>
          </a:prstGeom>
          <a:noFill/>
        </p:spPr>
        <p:txBody>
          <a:bodyPr wrap="square" rtlCol="0">
            <a:spAutoFit/>
          </a:bodyPr>
          <a:lstStyle/>
          <a:p>
            <a:r>
              <a:rPr lang="en-US" sz="600" dirty="0"/>
              <a:t>Figure – Point Cloud Map Chiller Plant 2</a:t>
            </a:r>
            <a:r>
              <a:rPr lang="en-US" sz="600" baseline="30000" dirty="0"/>
              <a:t>nd</a:t>
            </a:r>
            <a:r>
              <a:rPr lang="en-US" sz="600" dirty="0"/>
              <a:t> Floor – 2,000-ton Chiller &amp; Hoist Beam Installation Coordination</a:t>
            </a:r>
          </a:p>
        </p:txBody>
      </p:sp>
      <p:pic>
        <p:nvPicPr>
          <p:cNvPr id="16" name="Picture 15">
            <a:extLst>
              <a:ext uri="{FF2B5EF4-FFF2-40B4-BE49-F238E27FC236}">
                <a16:creationId xmlns:a16="http://schemas.microsoft.com/office/drawing/2014/main" id="{59712FC7-DAE3-665E-A483-13B38CC05869}"/>
              </a:ext>
            </a:extLst>
          </p:cNvPr>
          <p:cNvPicPr>
            <a:picLocks noChangeAspect="1"/>
          </p:cNvPicPr>
          <p:nvPr/>
        </p:nvPicPr>
        <p:blipFill>
          <a:blip r:embed="rId6"/>
          <a:stretch>
            <a:fillRect/>
          </a:stretch>
        </p:blipFill>
        <p:spPr>
          <a:xfrm>
            <a:off x="5942943" y="4519974"/>
            <a:ext cx="2578281" cy="1534403"/>
          </a:xfrm>
          <a:prstGeom prst="rect">
            <a:avLst/>
          </a:prstGeom>
        </p:spPr>
      </p:pic>
      <p:pic>
        <p:nvPicPr>
          <p:cNvPr id="18" name="Picture 17">
            <a:extLst>
              <a:ext uri="{FF2B5EF4-FFF2-40B4-BE49-F238E27FC236}">
                <a16:creationId xmlns:a16="http://schemas.microsoft.com/office/drawing/2014/main" id="{10F04849-E6D1-6D00-AAE2-4974E6ABA4A4}"/>
              </a:ext>
            </a:extLst>
          </p:cNvPr>
          <p:cNvPicPr>
            <a:picLocks noChangeAspect="1"/>
          </p:cNvPicPr>
          <p:nvPr/>
        </p:nvPicPr>
        <p:blipFill>
          <a:blip r:embed="rId7"/>
          <a:stretch>
            <a:fillRect/>
          </a:stretch>
        </p:blipFill>
        <p:spPr>
          <a:xfrm>
            <a:off x="8601124" y="4519974"/>
            <a:ext cx="3324031" cy="1532170"/>
          </a:xfrm>
          <a:prstGeom prst="rect">
            <a:avLst/>
          </a:prstGeom>
        </p:spPr>
      </p:pic>
      <p:sp>
        <p:nvSpPr>
          <p:cNvPr id="20" name="TextBox 19">
            <a:extLst>
              <a:ext uri="{FF2B5EF4-FFF2-40B4-BE49-F238E27FC236}">
                <a16:creationId xmlns:a16="http://schemas.microsoft.com/office/drawing/2014/main" id="{21B47346-E710-9B8E-7A82-25E6E6E78872}"/>
              </a:ext>
            </a:extLst>
          </p:cNvPr>
          <p:cNvSpPr txBox="1"/>
          <p:nvPr/>
        </p:nvSpPr>
        <p:spPr>
          <a:xfrm>
            <a:off x="6993018" y="6058988"/>
            <a:ext cx="4355545" cy="184666"/>
          </a:xfrm>
          <a:prstGeom prst="rect">
            <a:avLst/>
          </a:prstGeom>
          <a:noFill/>
        </p:spPr>
        <p:txBody>
          <a:bodyPr wrap="square" rtlCol="0">
            <a:spAutoFit/>
          </a:bodyPr>
          <a:lstStyle/>
          <a:p>
            <a:r>
              <a:rPr lang="en-US" sz="600" dirty="0"/>
              <a:t>Figures – Point Cloud Map Utility Rack– Coordination of New CHWS/R, HPS, and PC Piping on Existing/New Utility Rack</a:t>
            </a:r>
          </a:p>
        </p:txBody>
      </p:sp>
    </p:spTree>
    <p:extLst>
      <p:ext uri="{BB962C8B-B14F-4D97-AF65-F5344CB8AC3E}">
        <p14:creationId xmlns:p14="http://schemas.microsoft.com/office/powerpoint/2010/main" val="64992784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ustomShape 1"/>
          <p:cNvSpPr/>
          <p:nvPr/>
        </p:nvSpPr>
        <p:spPr>
          <a:xfrm>
            <a:off x="837861" y="1825978"/>
            <a:ext cx="10510702" cy="4348027"/>
          </a:xfrm>
          <a:prstGeom prst="rect">
            <a:avLst/>
          </a:prstGeom>
          <a:noFill/>
          <a:ln>
            <a:noFill/>
          </a:ln>
        </p:spPr>
        <p:style>
          <a:lnRef idx="0">
            <a:scrgbClr r="0" g="0" b="0"/>
          </a:lnRef>
          <a:fillRef idx="0">
            <a:scrgbClr r="0" g="0" b="0"/>
          </a:fillRef>
          <a:effectRef idx="0">
            <a:scrgbClr r="0" g="0" b="0"/>
          </a:effectRef>
          <a:fontRef idx="minor"/>
        </p:style>
      </p:sp>
      <p:sp>
        <p:nvSpPr>
          <p:cNvPr id="5" name="TextBox 4">
            <a:extLst>
              <a:ext uri="{FF2B5EF4-FFF2-40B4-BE49-F238E27FC236}">
                <a16:creationId xmlns:a16="http://schemas.microsoft.com/office/drawing/2014/main" id="{EDE62F78-D2A9-4555-82C1-785F4BE82E8C}"/>
              </a:ext>
            </a:extLst>
          </p:cNvPr>
          <p:cNvSpPr txBox="1"/>
          <p:nvPr/>
        </p:nvSpPr>
        <p:spPr>
          <a:xfrm>
            <a:off x="1572805" y="3139416"/>
            <a:ext cx="2889179" cy="191378"/>
          </a:xfrm>
          <a:prstGeom prst="rect">
            <a:avLst/>
          </a:prstGeom>
          <a:noFill/>
        </p:spPr>
        <p:txBody>
          <a:bodyPr wrap="square" rtlCol="0">
            <a:spAutoFit/>
          </a:bodyPr>
          <a:lstStyle/>
          <a:p>
            <a:r>
              <a:rPr lang="en-US" sz="600" dirty="0"/>
              <a:t>Figure – Building Exterior - Laser Scan (Left) and Google Earth Image (Right)</a:t>
            </a:r>
          </a:p>
        </p:txBody>
      </p:sp>
      <p:sp>
        <p:nvSpPr>
          <p:cNvPr id="6" name="Title 1">
            <a:extLst>
              <a:ext uri="{FF2B5EF4-FFF2-40B4-BE49-F238E27FC236}">
                <a16:creationId xmlns:a16="http://schemas.microsoft.com/office/drawing/2014/main" id="{401523F0-B351-8895-F3EA-48845EE56EE4}"/>
              </a:ext>
            </a:extLst>
          </p:cNvPr>
          <p:cNvSpPr txBox="1">
            <a:spLocks/>
          </p:cNvSpPr>
          <p:nvPr/>
        </p:nvSpPr>
        <p:spPr>
          <a:xfrm>
            <a:off x="322666" y="273600"/>
            <a:ext cx="1154109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Case Study – Philadelphia Pharmaceutical Company – Fit-out</a:t>
            </a:r>
          </a:p>
        </p:txBody>
      </p:sp>
      <p:pic>
        <p:nvPicPr>
          <p:cNvPr id="10" name="Picture 9" descr="Logo, company name&#10;&#10;Description automatically generated">
            <a:extLst>
              <a:ext uri="{FF2B5EF4-FFF2-40B4-BE49-F238E27FC236}">
                <a16:creationId xmlns:a16="http://schemas.microsoft.com/office/drawing/2014/main" id="{9A9C8216-0C80-3058-3BB3-3BC6C6A99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8563" y="6172200"/>
            <a:ext cx="685800" cy="685800"/>
          </a:xfrm>
          <a:prstGeom prst="rect">
            <a:avLst/>
          </a:prstGeom>
        </p:spPr>
      </p:pic>
      <p:pic>
        <p:nvPicPr>
          <p:cNvPr id="3" name="Picture 2">
            <a:extLst>
              <a:ext uri="{FF2B5EF4-FFF2-40B4-BE49-F238E27FC236}">
                <a16:creationId xmlns:a16="http://schemas.microsoft.com/office/drawing/2014/main" id="{48837B31-F4F5-5B89-FCC5-078073751480}"/>
              </a:ext>
            </a:extLst>
          </p:cNvPr>
          <p:cNvPicPr>
            <a:picLocks noChangeAspect="1"/>
          </p:cNvPicPr>
          <p:nvPr/>
        </p:nvPicPr>
        <p:blipFill rotWithShape="1">
          <a:blip r:embed="rId3"/>
          <a:srcRect r="3501" b="2277"/>
          <a:stretch/>
        </p:blipFill>
        <p:spPr>
          <a:xfrm>
            <a:off x="3057273" y="1287289"/>
            <a:ext cx="2417640" cy="1791858"/>
          </a:xfrm>
          <a:prstGeom prst="rect">
            <a:avLst/>
          </a:prstGeom>
        </p:spPr>
      </p:pic>
      <p:pic>
        <p:nvPicPr>
          <p:cNvPr id="7" name="Picture 6">
            <a:extLst>
              <a:ext uri="{FF2B5EF4-FFF2-40B4-BE49-F238E27FC236}">
                <a16:creationId xmlns:a16="http://schemas.microsoft.com/office/drawing/2014/main" id="{698D319F-DEE8-28E1-8391-3C90C404821C}"/>
              </a:ext>
            </a:extLst>
          </p:cNvPr>
          <p:cNvPicPr>
            <a:picLocks noChangeAspect="1"/>
          </p:cNvPicPr>
          <p:nvPr/>
        </p:nvPicPr>
        <p:blipFill rotWithShape="1">
          <a:blip r:embed="rId4"/>
          <a:srcRect l="4797" r="6344"/>
          <a:stretch/>
        </p:blipFill>
        <p:spPr>
          <a:xfrm>
            <a:off x="390525" y="1287289"/>
            <a:ext cx="2567271" cy="1797381"/>
          </a:xfrm>
          <a:prstGeom prst="rect">
            <a:avLst/>
          </a:prstGeom>
        </p:spPr>
      </p:pic>
      <p:pic>
        <p:nvPicPr>
          <p:cNvPr id="9" name="Picture 8">
            <a:extLst>
              <a:ext uri="{FF2B5EF4-FFF2-40B4-BE49-F238E27FC236}">
                <a16:creationId xmlns:a16="http://schemas.microsoft.com/office/drawing/2014/main" id="{0B935DA9-B5FA-547D-F26D-FA7E5657AC98}"/>
              </a:ext>
            </a:extLst>
          </p:cNvPr>
          <p:cNvPicPr>
            <a:picLocks noChangeAspect="1"/>
          </p:cNvPicPr>
          <p:nvPr/>
        </p:nvPicPr>
        <p:blipFill rotWithShape="1">
          <a:blip r:embed="rId5"/>
          <a:srcRect l="13502" r="14365"/>
          <a:stretch/>
        </p:blipFill>
        <p:spPr>
          <a:xfrm>
            <a:off x="438449" y="3565442"/>
            <a:ext cx="2368519" cy="2051598"/>
          </a:xfrm>
          <a:prstGeom prst="rect">
            <a:avLst/>
          </a:prstGeom>
        </p:spPr>
      </p:pic>
      <p:pic>
        <p:nvPicPr>
          <p:cNvPr id="12" name="Picture 11" descr="A picture containing indoor, ceiling&#10;&#10;Description automatically generated">
            <a:extLst>
              <a:ext uri="{FF2B5EF4-FFF2-40B4-BE49-F238E27FC236}">
                <a16:creationId xmlns:a16="http://schemas.microsoft.com/office/drawing/2014/main" id="{5EE612AE-0DCD-2535-F48C-448A712CC78A}"/>
              </a:ext>
            </a:extLst>
          </p:cNvPr>
          <p:cNvPicPr>
            <a:picLocks noChangeAspect="1"/>
          </p:cNvPicPr>
          <p:nvPr/>
        </p:nvPicPr>
        <p:blipFill rotWithShape="1">
          <a:blip r:embed="rId6">
            <a:extLst>
              <a:ext uri="{28A0092B-C50C-407E-A947-70E740481C1C}">
                <a14:useLocalDpi xmlns:a14="http://schemas.microsoft.com/office/drawing/2010/main" val="0"/>
              </a:ext>
            </a:extLst>
          </a:blip>
          <a:srcRect l="10222"/>
          <a:stretch/>
        </p:blipFill>
        <p:spPr>
          <a:xfrm>
            <a:off x="2957796" y="3565442"/>
            <a:ext cx="2455861" cy="2051598"/>
          </a:xfrm>
          <a:prstGeom prst="rect">
            <a:avLst/>
          </a:prstGeom>
        </p:spPr>
      </p:pic>
      <p:sp>
        <p:nvSpPr>
          <p:cNvPr id="14" name="TextBox 13">
            <a:extLst>
              <a:ext uri="{FF2B5EF4-FFF2-40B4-BE49-F238E27FC236}">
                <a16:creationId xmlns:a16="http://schemas.microsoft.com/office/drawing/2014/main" id="{C488F3EA-61D9-C8A8-CD47-B70659587083}"/>
              </a:ext>
            </a:extLst>
          </p:cNvPr>
          <p:cNvSpPr txBox="1"/>
          <p:nvPr/>
        </p:nvSpPr>
        <p:spPr>
          <a:xfrm>
            <a:off x="1771051" y="5737552"/>
            <a:ext cx="2690933" cy="191377"/>
          </a:xfrm>
          <a:prstGeom prst="rect">
            <a:avLst/>
          </a:prstGeom>
          <a:noFill/>
        </p:spPr>
        <p:txBody>
          <a:bodyPr wrap="square" rtlCol="0">
            <a:spAutoFit/>
          </a:bodyPr>
          <a:lstStyle/>
          <a:p>
            <a:r>
              <a:rPr lang="en-US" sz="600" dirty="0"/>
              <a:t>Figure – Chilled Water Piping - Laser Scan (Left) and Photograph (Right)</a:t>
            </a:r>
          </a:p>
        </p:txBody>
      </p:sp>
      <p:pic>
        <p:nvPicPr>
          <p:cNvPr id="15" name="Picture 14">
            <a:extLst>
              <a:ext uri="{FF2B5EF4-FFF2-40B4-BE49-F238E27FC236}">
                <a16:creationId xmlns:a16="http://schemas.microsoft.com/office/drawing/2014/main" id="{4C77F8B5-0F83-ECE9-047D-28916A525969}"/>
              </a:ext>
            </a:extLst>
          </p:cNvPr>
          <p:cNvPicPr>
            <a:picLocks noChangeAspect="1"/>
          </p:cNvPicPr>
          <p:nvPr/>
        </p:nvPicPr>
        <p:blipFill rotWithShape="1">
          <a:blip r:embed="rId7"/>
          <a:srcRect l="6610"/>
          <a:stretch/>
        </p:blipFill>
        <p:spPr>
          <a:xfrm>
            <a:off x="9084490" y="1282293"/>
            <a:ext cx="2978972" cy="1786861"/>
          </a:xfrm>
          <a:prstGeom prst="rect">
            <a:avLst/>
          </a:prstGeom>
        </p:spPr>
      </p:pic>
      <p:pic>
        <p:nvPicPr>
          <p:cNvPr id="17" name="Picture 16">
            <a:extLst>
              <a:ext uri="{FF2B5EF4-FFF2-40B4-BE49-F238E27FC236}">
                <a16:creationId xmlns:a16="http://schemas.microsoft.com/office/drawing/2014/main" id="{20E2702D-AB88-F974-C475-C26589F0ECA9}"/>
              </a:ext>
            </a:extLst>
          </p:cNvPr>
          <p:cNvPicPr>
            <a:picLocks noChangeAspect="1"/>
          </p:cNvPicPr>
          <p:nvPr/>
        </p:nvPicPr>
        <p:blipFill>
          <a:blip r:embed="rId8"/>
          <a:stretch>
            <a:fillRect/>
          </a:stretch>
        </p:blipFill>
        <p:spPr>
          <a:xfrm>
            <a:off x="5922249" y="1282293"/>
            <a:ext cx="3053852" cy="1791857"/>
          </a:xfrm>
          <a:prstGeom prst="rect">
            <a:avLst/>
          </a:prstGeom>
        </p:spPr>
      </p:pic>
      <p:sp>
        <p:nvSpPr>
          <p:cNvPr id="19" name="TextBox 18">
            <a:extLst>
              <a:ext uri="{FF2B5EF4-FFF2-40B4-BE49-F238E27FC236}">
                <a16:creationId xmlns:a16="http://schemas.microsoft.com/office/drawing/2014/main" id="{7885A26D-3353-16E2-62B3-B41AEA311740}"/>
              </a:ext>
            </a:extLst>
          </p:cNvPr>
          <p:cNvSpPr txBox="1"/>
          <p:nvPr/>
        </p:nvSpPr>
        <p:spPr>
          <a:xfrm>
            <a:off x="7156949" y="3139417"/>
            <a:ext cx="3542456" cy="191378"/>
          </a:xfrm>
          <a:prstGeom prst="rect">
            <a:avLst/>
          </a:prstGeom>
          <a:noFill/>
        </p:spPr>
        <p:txBody>
          <a:bodyPr wrap="square" rtlCol="0">
            <a:spAutoFit/>
          </a:bodyPr>
          <a:lstStyle/>
          <a:p>
            <a:r>
              <a:rPr lang="en-US" sz="600" dirty="0"/>
              <a:t>Figure – Electrical Panels on Walkable Ceiling - Laser Scan (Left) and Photograph (Right)</a:t>
            </a:r>
          </a:p>
        </p:txBody>
      </p:sp>
      <p:pic>
        <p:nvPicPr>
          <p:cNvPr id="20" name="Picture 19">
            <a:extLst>
              <a:ext uri="{FF2B5EF4-FFF2-40B4-BE49-F238E27FC236}">
                <a16:creationId xmlns:a16="http://schemas.microsoft.com/office/drawing/2014/main" id="{27B4B62D-39BF-007B-01D9-A7B79D328B9E}"/>
              </a:ext>
            </a:extLst>
          </p:cNvPr>
          <p:cNvPicPr>
            <a:picLocks noChangeAspect="1"/>
          </p:cNvPicPr>
          <p:nvPr/>
        </p:nvPicPr>
        <p:blipFill>
          <a:blip r:embed="rId9"/>
          <a:stretch>
            <a:fillRect/>
          </a:stretch>
        </p:blipFill>
        <p:spPr>
          <a:xfrm>
            <a:off x="6234410" y="3560478"/>
            <a:ext cx="2718831" cy="2048530"/>
          </a:xfrm>
          <a:prstGeom prst="rect">
            <a:avLst/>
          </a:prstGeom>
        </p:spPr>
      </p:pic>
      <p:sp>
        <p:nvSpPr>
          <p:cNvPr id="24" name="TextBox 23">
            <a:extLst>
              <a:ext uri="{FF2B5EF4-FFF2-40B4-BE49-F238E27FC236}">
                <a16:creationId xmlns:a16="http://schemas.microsoft.com/office/drawing/2014/main" id="{6054C578-B388-623C-6358-6F969CA373FA}"/>
              </a:ext>
            </a:extLst>
          </p:cNvPr>
          <p:cNvSpPr txBox="1"/>
          <p:nvPr/>
        </p:nvSpPr>
        <p:spPr>
          <a:xfrm>
            <a:off x="7582710" y="5737552"/>
            <a:ext cx="2690933" cy="191377"/>
          </a:xfrm>
          <a:prstGeom prst="rect">
            <a:avLst/>
          </a:prstGeom>
          <a:noFill/>
        </p:spPr>
        <p:txBody>
          <a:bodyPr wrap="square" rtlCol="0">
            <a:spAutoFit/>
          </a:bodyPr>
          <a:lstStyle/>
          <a:p>
            <a:r>
              <a:rPr lang="en-US" sz="600" dirty="0"/>
              <a:t>Figure –Shell Space – Point Cloud (Left) and 3D Heightmap View (Right)</a:t>
            </a:r>
          </a:p>
        </p:txBody>
      </p:sp>
      <p:pic>
        <p:nvPicPr>
          <p:cNvPr id="4" name="Picture 3">
            <a:extLst>
              <a:ext uri="{FF2B5EF4-FFF2-40B4-BE49-F238E27FC236}">
                <a16:creationId xmlns:a16="http://schemas.microsoft.com/office/drawing/2014/main" id="{61634922-C4FE-3D89-BAEF-A6910ACE339E}"/>
              </a:ext>
            </a:extLst>
          </p:cNvPr>
          <p:cNvPicPr>
            <a:picLocks noChangeAspect="1"/>
          </p:cNvPicPr>
          <p:nvPr/>
        </p:nvPicPr>
        <p:blipFill>
          <a:blip r:embed="rId10"/>
          <a:stretch>
            <a:fillRect/>
          </a:stretch>
        </p:blipFill>
        <p:spPr>
          <a:xfrm>
            <a:off x="9040023" y="3565442"/>
            <a:ext cx="2653315" cy="2043566"/>
          </a:xfrm>
          <a:prstGeom prst="rect">
            <a:avLst/>
          </a:prstGeom>
        </p:spPr>
      </p:pic>
    </p:spTree>
    <p:extLst>
      <p:ext uri="{BB962C8B-B14F-4D97-AF65-F5344CB8AC3E}">
        <p14:creationId xmlns:p14="http://schemas.microsoft.com/office/powerpoint/2010/main" val="349687195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ustomShape 1"/>
          <p:cNvSpPr/>
          <p:nvPr/>
        </p:nvSpPr>
        <p:spPr>
          <a:xfrm>
            <a:off x="837861" y="1825978"/>
            <a:ext cx="10510702" cy="4348027"/>
          </a:xfrm>
          <a:prstGeom prst="rect">
            <a:avLst/>
          </a:prstGeom>
          <a:noFill/>
          <a:ln>
            <a:noFill/>
          </a:ln>
        </p:spPr>
        <p:style>
          <a:lnRef idx="0">
            <a:scrgbClr r="0" g="0" b="0"/>
          </a:lnRef>
          <a:fillRef idx="0">
            <a:scrgbClr r="0" g="0" b="0"/>
          </a:fillRef>
          <a:effectRef idx="0">
            <a:scrgbClr r="0" g="0" b="0"/>
          </a:effectRef>
          <a:fontRef idx="minor"/>
        </p:style>
      </p:sp>
      <p:sp>
        <p:nvSpPr>
          <p:cNvPr id="5" name="Title 1">
            <a:extLst>
              <a:ext uri="{FF2B5EF4-FFF2-40B4-BE49-F238E27FC236}">
                <a16:creationId xmlns:a16="http://schemas.microsoft.com/office/drawing/2014/main" id="{2E0D291E-2D8D-19C4-5BDC-5249AE71972E}"/>
              </a:ext>
            </a:extLst>
          </p:cNvPr>
          <p:cNvSpPr txBox="1">
            <a:spLocks/>
          </p:cNvSpPr>
          <p:nvPr/>
        </p:nvSpPr>
        <p:spPr>
          <a:xfrm>
            <a:off x="609120" y="273600"/>
            <a:ext cx="1096956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Case Study – SE PA Pharmaceutical Company –  </a:t>
            </a:r>
          </a:p>
          <a:p>
            <a:r>
              <a:rPr lang="en-US" sz="3300" dirty="0"/>
              <a:t>                       Condensate Polisher</a:t>
            </a:r>
          </a:p>
        </p:txBody>
      </p:sp>
      <p:pic>
        <p:nvPicPr>
          <p:cNvPr id="8" name="Picture 7" descr="Logo, company name&#10;&#10;Description automatically generated">
            <a:extLst>
              <a:ext uri="{FF2B5EF4-FFF2-40B4-BE49-F238E27FC236}">
                <a16:creationId xmlns:a16="http://schemas.microsoft.com/office/drawing/2014/main" id="{E469C256-B278-08F2-69FB-2E68F2F40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8563" y="6172200"/>
            <a:ext cx="685800" cy="685800"/>
          </a:xfrm>
          <a:prstGeom prst="rect">
            <a:avLst/>
          </a:prstGeom>
        </p:spPr>
      </p:pic>
      <p:pic>
        <p:nvPicPr>
          <p:cNvPr id="9" name="Picture 8">
            <a:extLst>
              <a:ext uri="{FF2B5EF4-FFF2-40B4-BE49-F238E27FC236}">
                <a16:creationId xmlns:a16="http://schemas.microsoft.com/office/drawing/2014/main" id="{0F4F00D1-9EB5-30B2-8C22-9204ED73D8BC}"/>
              </a:ext>
            </a:extLst>
          </p:cNvPr>
          <p:cNvPicPr>
            <a:picLocks noChangeAspect="1"/>
          </p:cNvPicPr>
          <p:nvPr/>
        </p:nvPicPr>
        <p:blipFill>
          <a:blip r:embed="rId4"/>
          <a:stretch>
            <a:fillRect/>
          </a:stretch>
        </p:blipFill>
        <p:spPr>
          <a:xfrm>
            <a:off x="609120" y="1288450"/>
            <a:ext cx="2198830" cy="2935157"/>
          </a:xfrm>
          <a:prstGeom prst="rect">
            <a:avLst/>
          </a:prstGeom>
        </p:spPr>
      </p:pic>
      <p:pic>
        <p:nvPicPr>
          <p:cNvPr id="11" name="Picture 10">
            <a:extLst>
              <a:ext uri="{FF2B5EF4-FFF2-40B4-BE49-F238E27FC236}">
                <a16:creationId xmlns:a16="http://schemas.microsoft.com/office/drawing/2014/main" id="{7211F3DD-33E2-C2D7-0A21-33E987A4752F}"/>
              </a:ext>
            </a:extLst>
          </p:cNvPr>
          <p:cNvPicPr>
            <a:picLocks noChangeAspect="1"/>
          </p:cNvPicPr>
          <p:nvPr/>
        </p:nvPicPr>
        <p:blipFill>
          <a:blip r:embed="rId5"/>
          <a:stretch>
            <a:fillRect/>
          </a:stretch>
        </p:blipFill>
        <p:spPr>
          <a:xfrm>
            <a:off x="2943898" y="1299253"/>
            <a:ext cx="2464713" cy="2935157"/>
          </a:xfrm>
          <a:prstGeom prst="rect">
            <a:avLst/>
          </a:prstGeom>
        </p:spPr>
      </p:pic>
      <p:pic>
        <p:nvPicPr>
          <p:cNvPr id="13" name="Picture 12">
            <a:extLst>
              <a:ext uri="{FF2B5EF4-FFF2-40B4-BE49-F238E27FC236}">
                <a16:creationId xmlns:a16="http://schemas.microsoft.com/office/drawing/2014/main" id="{0F0C7BCD-665C-913A-F893-78589D78B951}"/>
              </a:ext>
            </a:extLst>
          </p:cNvPr>
          <p:cNvPicPr>
            <a:picLocks noChangeAspect="1"/>
          </p:cNvPicPr>
          <p:nvPr/>
        </p:nvPicPr>
        <p:blipFill>
          <a:blip r:embed="rId6"/>
          <a:stretch>
            <a:fillRect/>
          </a:stretch>
        </p:blipFill>
        <p:spPr>
          <a:xfrm>
            <a:off x="7078824" y="1273208"/>
            <a:ext cx="4955538" cy="2965265"/>
          </a:xfrm>
          <a:prstGeom prst="rect">
            <a:avLst/>
          </a:prstGeom>
        </p:spPr>
      </p:pic>
      <p:pic>
        <p:nvPicPr>
          <p:cNvPr id="15" name="Picture 14">
            <a:extLst>
              <a:ext uri="{FF2B5EF4-FFF2-40B4-BE49-F238E27FC236}">
                <a16:creationId xmlns:a16="http://schemas.microsoft.com/office/drawing/2014/main" id="{2BBE73ED-E7C8-4E6A-95C6-F7CB488DBE57}"/>
              </a:ext>
            </a:extLst>
          </p:cNvPr>
          <p:cNvPicPr>
            <a:picLocks noChangeAspect="1"/>
          </p:cNvPicPr>
          <p:nvPr/>
        </p:nvPicPr>
        <p:blipFill>
          <a:blip r:embed="rId7"/>
          <a:stretch>
            <a:fillRect/>
          </a:stretch>
        </p:blipFill>
        <p:spPr>
          <a:xfrm>
            <a:off x="236614" y="4631185"/>
            <a:ext cx="2285270" cy="1353490"/>
          </a:xfrm>
          <a:prstGeom prst="rect">
            <a:avLst/>
          </a:prstGeom>
        </p:spPr>
      </p:pic>
      <p:pic>
        <p:nvPicPr>
          <p:cNvPr id="17" name="Picture 16">
            <a:extLst>
              <a:ext uri="{FF2B5EF4-FFF2-40B4-BE49-F238E27FC236}">
                <a16:creationId xmlns:a16="http://schemas.microsoft.com/office/drawing/2014/main" id="{6D26D5BF-A60A-F0CB-BE6F-245275A4516D}"/>
              </a:ext>
            </a:extLst>
          </p:cNvPr>
          <p:cNvPicPr>
            <a:picLocks noChangeAspect="1"/>
          </p:cNvPicPr>
          <p:nvPr/>
        </p:nvPicPr>
        <p:blipFill>
          <a:blip r:embed="rId8"/>
          <a:stretch>
            <a:fillRect/>
          </a:stretch>
        </p:blipFill>
        <p:spPr>
          <a:xfrm>
            <a:off x="2593353" y="4621795"/>
            <a:ext cx="3315227" cy="1353490"/>
          </a:xfrm>
          <a:prstGeom prst="rect">
            <a:avLst/>
          </a:prstGeom>
        </p:spPr>
      </p:pic>
      <p:pic>
        <p:nvPicPr>
          <p:cNvPr id="19" name="Picture 18">
            <a:extLst>
              <a:ext uri="{FF2B5EF4-FFF2-40B4-BE49-F238E27FC236}">
                <a16:creationId xmlns:a16="http://schemas.microsoft.com/office/drawing/2014/main" id="{BB824AD5-C814-5277-B24F-519521D06AA6}"/>
              </a:ext>
            </a:extLst>
          </p:cNvPr>
          <p:cNvPicPr>
            <a:picLocks noChangeAspect="1"/>
          </p:cNvPicPr>
          <p:nvPr/>
        </p:nvPicPr>
        <p:blipFill>
          <a:blip r:embed="rId9"/>
          <a:stretch>
            <a:fillRect/>
          </a:stretch>
        </p:blipFill>
        <p:spPr>
          <a:xfrm>
            <a:off x="8206526" y="4621795"/>
            <a:ext cx="1388946" cy="1362880"/>
          </a:xfrm>
          <a:prstGeom prst="rect">
            <a:avLst/>
          </a:prstGeom>
        </p:spPr>
      </p:pic>
      <p:pic>
        <p:nvPicPr>
          <p:cNvPr id="21" name="Picture 20">
            <a:extLst>
              <a:ext uri="{FF2B5EF4-FFF2-40B4-BE49-F238E27FC236}">
                <a16:creationId xmlns:a16="http://schemas.microsoft.com/office/drawing/2014/main" id="{AEB2BCBC-531E-BB34-1959-C6B56BA0483E}"/>
              </a:ext>
            </a:extLst>
          </p:cNvPr>
          <p:cNvPicPr>
            <a:picLocks noChangeAspect="1"/>
          </p:cNvPicPr>
          <p:nvPr/>
        </p:nvPicPr>
        <p:blipFill>
          <a:blip r:embed="rId10"/>
          <a:stretch>
            <a:fillRect/>
          </a:stretch>
        </p:blipFill>
        <p:spPr>
          <a:xfrm>
            <a:off x="9877975" y="4621795"/>
            <a:ext cx="1414879" cy="1358185"/>
          </a:xfrm>
          <a:prstGeom prst="rect">
            <a:avLst/>
          </a:prstGeom>
        </p:spPr>
      </p:pic>
      <p:sp>
        <p:nvSpPr>
          <p:cNvPr id="23" name="TextBox 22">
            <a:extLst>
              <a:ext uri="{FF2B5EF4-FFF2-40B4-BE49-F238E27FC236}">
                <a16:creationId xmlns:a16="http://schemas.microsoft.com/office/drawing/2014/main" id="{DD00F848-D618-B7B5-0FD7-6882DE1A7964}"/>
              </a:ext>
            </a:extLst>
          </p:cNvPr>
          <p:cNvSpPr txBox="1"/>
          <p:nvPr/>
        </p:nvSpPr>
        <p:spPr>
          <a:xfrm>
            <a:off x="2025831" y="4250307"/>
            <a:ext cx="1696519" cy="184666"/>
          </a:xfrm>
          <a:prstGeom prst="rect">
            <a:avLst/>
          </a:prstGeom>
          <a:noFill/>
        </p:spPr>
        <p:txBody>
          <a:bodyPr wrap="square" rtlCol="0">
            <a:spAutoFit/>
          </a:bodyPr>
          <a:lstStyle/>
          <a:p>
            <a:r>
              <a:rPr lang="en-US" sz="600" dirty="0"/>
              <a:t>Figures – BIM Model and Final Installation</a:t>
            </a:r>
          </a:p>
        </p:txBody>
      </p:sp>
      <p:sp>
        <p:nvSpPr>
          <p:cNvPr id="24" name="TextBox 23">
            <a:extLst>
              <a:ext uri="{FF2B5EF4-FFF2-40B4-BE49-F238E27FC236}">
                <a16:creationId xmlns:a16="http://schemas.microsoft.com/office/drawing/2014/main" id="{9CFCAD6C-7B11-2226-37FF-3CD2D8765BC0}"/>
              </a:ext>
            </a:extLst>
          </p:cNvPr>
          <p:cNvSpPr txBox="1"/>
          <p:nvPr/>
        </p:nvSpPr>
        <p:spPr>
          <a:xfrm>
            <a:off x="1625818" y="6005236"/>
            <a:ext cx="2636160" cy="184666"/>
          </a:xfrm>
          <a:prstGeom prst="rect">
            <a:avLst/>
          </a:prstGeom>
          <a:noFill/>
        </p:spPr>
        <p:txBody>
          <a:bodyPr wrap="square" rtlCol="0">
            <a:spAutoFit/>
          </a:bodyPr>
          <a:lstStyle/>
          <a:p>
            <a:r>
              <a:rPr lang="en-US" sz="600" dirty="0"/>
              <a:t>Figures – Coordination with Existing Conditions (from Point Cloud Map) </a:t>
            </a:r>
          </a:p>
        </p:txBody>
      </p:sp>
      <p:sp>
        <p:nvSpPr>
          <p:cNvPr id="25" name="TextBox 24">
            <a:extLst>
              <a:ext uri="{FF2B5EF4-FFF2-40B4-BE49-F238E27FC236}">
                <a16:creationId xmlns:a16="http://schemas.microsoft.com/office/drawing/2014/main" id="{81863B81-7E97-F3D4-7523-13A451C66501}"/>
              </a:ext>
            </a:extLst>
          </p:cNvPr>
          <p:cNvSpPr txBox="1"/>
          <p:nvPr/>
        </p:nvSpPr>
        <p:spPr>
          <a:xfrm>
            <a:off x="8463103" y="6008882"/>
            <a:ext cx="2636160" cy="184666"/>
          </a:xfrm>
          <a:prstGeom prst="rect">
            <a:avLst/>
          </a:prstGeom>
          <a:noFill/>
        </p:spPr>
        <p:txBody>
          <a:bodyPr wrap="square" rtlCol="0">
            <a:spAutoFit/>
          </a:bodyPr>
          <a:lstStyle/>
          <a:p>
            <a:r>
              <a:rPr lang="en-US" sz="600" dirty="0"/>
              <a:t>Figures – Coordination with Existing Conditions (from Point Cloud Map) </a:t>
            </a:r>
          </a:p>
        </p:txBody>
      </p:sp>
      <p:sp>
        <p:nvSpPr>
          <p:cNvPr id="26" name="TextBox 25">
            <a:extLst>
              <a:ext uri="{FF2B5EF4-FFF2-40B4-BE49-F238E27FC236}">
                <a16:creationId xmlns:a16="http://schemas.microsoft.com/office/drawing/2014/main" id="{59FF4354-770C-84B4-F533-ABB2FD6CA866}"/>
              </a:ext>
            </a:extLst>
          </p:cNvPr>
          <p:cNvSpPr txBox="1"/>
          <p:nvPr/>
        </p:nvSpPr>
        <p:spPr>
          <a:xfrm>
            <a:off x="9086709" y="4240917"/>
            <a:ext cx="1388947" cy="184666"/>
          </a:xfrm>
          <a:prstGeom prst="rect">
            <a:avLst/>
          </a:prstGeom>
          <a:noFill/>
        </p:spPr>
        <p:txBody>
          <a:bodyPr wrap="square" rtlCol="0">
            <a:spAutoFit/>
          </a:bodyPr>
          <a:lstStyle/>
          <a:p>
            <a:r>
              <a:rPr lang="en-US" sz="600" dirty="0"/>
              <a:t>Figures – BIM Model - Final Design</a:t>
            </a:r>
          </a:p>
        </p:txBody>
      </p:sp>
    </p:spTree>
    <p:extLst>
      <p:ext uri="{BB962C8B-B14F-4D97-AF65-F5344CB8AC3E}">
        <p14:creationId xmlns:p14="http://schemas.microsoft.com/office/powerpoint/2010/main" val="169398548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ustomShape 1"/>
          <p:cNvSpPr/>
          <p:nvPr/>
        </p:nvSpPr>
        <p:spPr>
          <a:xfrm>
            <a:off x="837861" y="1825978"/>
            <a:ext cx="10510702" cy="4348027"/>
          </a:xfrm>
          <a:prstGeom prst="rect">
            <a:avLst/>
          </a:prstGeom>
          <a:no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888B6EA5-EEB1-4486-AA5C-3F74D6DBBC6B}"/>
              </a:ext>
            </a:extLst>
          </p:cNvPr>
          <p:cNvSpPr>
            <a:spLocks noGrp="1"/>
          </p:cNvSpPr>
          <p:nvPr>
            <p:ph type="title"/>
          </p:nvPr>
        </p:nvSpPr>
        <p:spPr/>
        <p:txBody>
          <a:bodyPr/>
          <a:lstStyle/>
          <a:p>
            <a:r>
              <a:rPr lang="en-US" dirty="0"/>
              <a:t>Thank You!</a:t>
            </a:r>
          </a:p>
        </p:txBody>
      </p:sp>
      <p:sp>
        <p:nvSpPr>
          <p:cNvPr id="13" name="Text Placeholder 12">
            <a:extLst>
              <a:ext uri="{FF2B5EF4-FFF2-40B4-BE49-F238E27FC236}">
                <a16:creationId xmlns:a16="http://schemas.microsoft.com/office/drawing/2014/main" id="{8A88D97E-B7C8-483D-A302-77672D49FBB3}"/>
              </a:ext>
            </a:extLst>
          </p:cNvPr>
          <p:cNvSpPr>
            <a:spLocks noGrp="1"/>
          </p:cNvSpPr>
          <p:nvPr>
            <p:ph type="body" idx="1"/>
          </p:nvPr>
        </p:nvSpPr>
        <p:spPr>
          <a:xfrm>
            <a:off x="833993" y="4415354"/>
            <a:ext cx="5156444" cy="2442385"/>
          </a:xfrm>
        </p:spPr>
        <p:txBody>
          <a:bodyPr/>
          <a:lstStyle/>
          <a:p>
            <a:r>
              <a:rPr lang="en-US" dirty="0"/>
              <a:t>Shane Helm, PE</a:t>
            </a:r>
          </a:p>
        </p:txBody>
      </p:sp>
      <p:sp>
        <p:nvSpPr>
          <p:cNvPr id="15" name="Text Placeholder 14">
            <a:extLst>
              <a:ext uri="{FF2B5EF4-FFF2-40B4-BE49-F238E27FC236}">
                <a16:creationId xmlns:a16="http://schemas.microsoft.com/office/drawing/2014/main" id="{50B60662-7CBE-4806-8808-CEF6EE0169CF}"/>
              </a:ext>
            </a:extLst>
          </p:cNvPr>
          <p:cNvSpPr>
            <a:spLocks noGrp="1"/>
          </p:cNvSpPr>
          <p:nvPr>
            <p:ph type="body" sz="quarter" idx="3"/>
          </p:nvPr>
        </p:nvSpPr>
        <p:spPr>
          <a:xfrm>
            <a:off x="6170593" y="4415617"/>
            <a:ext cx="5181838" cy="2442383"/>
          </a:xfrm>
        </p:spPr>
        <p:txBody>
          <a:bodyPr/>
          <a:lstStyle/>
          <a:p>
            <a:r>
              <a:rPr lang="en-US" dirty="0"/>
              <a:t>Marc Sano, PE, CEM</a:t>
            </a:r>
          </a:p>
        </p:txBody>
      </p:sp>
      <p:pic>
        <p:nvPicPr>
          <p:cNvPr id="8" name="Picture 7" descr="Logo, company name&#10;&#10;Description automatically generated">
            <a:extLst>
              <a:ext uri="{FF2B5EF4-FFF2-40B4-BE49-F238E27FC236}">
                <a16:creationId xmlns:a16="http://schemas.microsoft.com/office/drawing/2014/main" id="{6AB71AF8-9147-4995-9452-A77EBC3CE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237" y="5257800"/>
            <a:ext cx="1956350" cy="1956350"/>
          </a:xfrm>
          <a:prstGeom prst="rect">
            <a:avLst/>
          </a:prstGeom>
        </p:spPr>
      </p:pic>
      <p:pic>
        <p:nvPicPr>
          <p:cNvPr id="4" name="Picture 3" descr="A person in a suit and tie&#10;&#10;Description automatically generated with low confidence">
            <a:extLst>
              <a:ext uri="{FF2B5EF4-FFF2-40B4-BE49-F238E27FC236}">
                <a16:creationId xmlns:a16="http://schemas.microsoft.com/office/drawing/2014/main" id="{70EDC3E3-2F7A-7363-C2DA-97878CEBDA4D}"/>
              </a:ext>
            </a:extLst>
          </p:cNvPr>
          <p:cNvPicPr>
            <a:picLocks noChangeAspect="1"/>
          </p:cNvPicPr>
          <p:nvPr/>
        </p:nvPicPr>
        <p:blipFill rotWithShape="1">
          <a:blip r:embed="rId3">
            <a:extLst>
              <a:ext uri="{28A0092B-C50C-407E-A947-70E740481C1C}">
                <a14:useLocalDpi xmlns:a14="http://schemas.microsoft.com/office/drawing/2010/main" val="0"/>
              </a:ext>
            </a:extLst>
          </a:blip>
          <a:srcRect l="7921" t="13056" r="6145" b="16806"/>
          <a:stretch/>
        </p:blipFill>
        <p:spPr>
          <a:xfrm>
            <a:off x="7360821" y="1893478"/>
            <a:ext cx="2617357" cy="3200400"/>
          </a:xfrm>
          <a:prstGeom prst="rect">
            <a:avLst/>
          </a:prstGeom>
        </p:spPr>
      </p:pic>
      <p:pic>
        <p:nvPicPr>
          <p:cNvPr id="6" name="Picture 5" descr="A person in a suit smiling&#10;&#10;Description automatically generated with low confidence">
            <a:extLst>
              <a:ext uri="{FF2B5EF4-FFF2-40B4-BE49-F238E27FC236}">
                <a16:creationId xmlns:a16="http://schemas.microsoft.com/office/drawing/2014/main" id="{99B1148E-7A20-D7B1-EF5E-2B75779D0DE2}"/>
              </a:ext>
            </a:extLst>
          </p:cNvPr>
          <p:cNvPicPr>
            <a:picLocks noChangeAspect="1"/>
          </p:cNvPicPr>
          <p:nvPr/>
        </p:nvPicPr>
        <p:blipFill rotWithShape="1">
          <a:blip r:embed="rId4">
            <a:extLst>
              <a:ext uri="{28A0092B-C50C-407E-A947-70E740481C1C}">
                <a14:useLocalDpi xmlns:a14="http://schemas.microsoft.com/office/drawing/2010/main" val="0"/>
              </a:ext>
            </a:extLst>
          </a:blip>
          <a:srcRect l="7233" t="14278" r="8290" b="15583"/>
          <a:stretch/>
        </p:blipFill>
        <p:spPr>
          <a:xfrm>
            <a:off x="2204752" y="1893478"/>
            <a:ext cx="2572995" cy="3200400"/>
          </a:xfrm>
          <a:prstGeom prst="rect">
            <a:avLst/>
          </a:prstGeom>
        </p:spPr>
      </p:pic>
    </p:spTree>
    <p:extLst>
      <p:ext uri="{BB962C8B-B14F-4D97-AF65-F5344CB8AC3E}">
        <p14:creationId xmlns:p14="http://schemas.microsoft.com/office/powerpoint/2010/main" val="424656858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6AC5C-5374-4642-911C-993FE1E586FB}"/>
              </a:ext>
            </a:extLst>
          </p:cNvPr>
          <p:cNvSpPr>
            <a:spLocks noGrp="1"/>
          </p:cNvSpPr>
          <p:nvPr>
            <p:ph type="ctrTitle"/>
          </p:nvPr>
        </p:nvSpPr>
        <p:spPr>
          <a:xfrm>
            <a:off x="0" y="1122363"/>
            <a:ext cx="12188825" cy="2387600"/>
          </a:xfrm>
        </p:spPr>
        <p:txBody>
          <a:bodyPr/>
          <a:lstStyle/>
          <a:p>
            <a:r>
              <a:rPr lang="en-US" dirty="0"/>
              <a:t>Advantages of Point Cloud </a:t>
            </a:r>
            <a:br>
              <a:rPr lang="en-US" dirty="0"/>
            </a:br>
            <a:r>
              <a:rPr lang="en-US" dirty="0"/>
              <a:t>Mapping and 3D BIM Modeling</a:t>
            </a:r>
          </a:p>
        </p:txBody>
      </p:sp>
      <p:sp>
        <p:nvSpPr>
          <p:cNvPr id="3" name="Subtitle 2">
            <a:extLst>
              <a:ext uri="{FF2B5EF4-FFF2-40B4-BE49-F238E27FC236}">
                <a16:creationId xmlns:a16="http://schemas.microsoft.com/office/drawing/2014/main" id="{2216B51B-0DBF-48C5-9C45-2BDE3D922C46}"/>
              </a:ext>
            </a:extLst>
          </p:cNvPr>
          <p:cNvSpPr>
            <a:spLocks noGrp="1"/>
          </p:cNvSpPr>
          <p:nvPr>
            <p:ph type="subTitle" idx="1"/>
          </p:nvPr>
        </p:nvSpPr>
        <p:spPr/>
        <p:txBody>
          <a:bodyPr/>
          <a:lstStyle/>
          <a:p>
            <a:r>
              <a:rPr lang="en-US" dirty="0"/>
              <a:t>Shane Helm, PE</a:t>
            </a:r>
          </a:p>
          <a:p>
            <a:r>
              <a:rPr lang="en-US" dirty="0"/>
              <a:t>Marc Sano, PE, CEM</a:t>
            </a:r>
          </a:p>
        </p:txBody>
      </p:sp>
      <p:pic>
        <p:nvPicPr>
          <p:cNvPr id="13" name="Picture 12" descr="Logo, company name&#10;&#10;Description automatically generated">
            <a:extLst>
              <a:ext uri="{FF2B5EF4-FFF2-40B4-BE49-F238E27FC236}">
                <a16:creationId xmlns:a16="http://schemas.microsoft.com/office/drawing/2014/main" id="{A4248512-1FE6-48F8-89AF-1697DAD7B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237" y="5257800"/>
            <a:ext cx="1956350" cy="1956350"/>
          </a:xfrm>
          <a:prstGeom prst="rect">
            <a:avLst/>
          </a:prstGeom>
        </p:spPr>
      </p:pic>
    </p:spTree>
    <p:extLst>
      <p:ext uri="{BB962C8B-B14F-4D97-AF65-F5344CB8AC3E}">
        <p14:creationId xmlns:p14="http://schemas.microsoft.com/office/powerpoint/2010/main" val="1436191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r>
              <a:rPr lang="en-US" dirty="0"/>
              <a:t>Overview</a:t>
            </a:r>
          </a:p>
        </p:txBody>
      </p:sp>
      <p:sp>
        <p:nvSpPr>
          <p:cNvPr id="3" name="Content Placeholder 2">
            <a:extLst>
              <a:ext uri="{FF2B5EF4-FFF2-40B4-BE49-F238E27FC236}">
                <a16:creationId xmlns:a16="http://schemas.microsoft.com/office/drawing/2014/main" id="{149C7BCC-C250-46C2-B18E-CB512CD26A7D}"/>
              </a:ext>
            </a:extLst>
          </p:cNvPr>
          <p:cNvSpPr>
            <a:spLocks noGrp="1"/>
          </p:cNvSpPr>
          <p:nvPr>
            <p:ph sz="half" idx="1"/>
          </p:nvPr>
        </p:nvSpPr>
        <p:spPr>
          <a:xfrm>
            <a:off x="837982" y="1418400"/>
            <a:ext cx="10740697" cy="4758563"/>
          </a:xfrm>
        </p:spPr>
        <p:txBody>
          <a:bodyPr>
            <a:normAutofit lnSpcReduction="10000"/>
          </a:bodyPr>
          <a:lstStyle/>
          <a:p>
            <a:r>
              <a:rPr lang="en-US" dirty="0"/>
              <a:t>Definitions</a:t>
            </a:r>
          </a:p>
          <a:p>
            <a:pPr lvl="1"/>
            <a:r>
              <a:rPr lang="en-US" dirty="0"/>
              <a:t>Point cloud mapping (laser scanning)</a:t>
            </a:r>
          </a:p>
          <a:p>
            <a:pPr lvl="1"/>
            <a:r>
              <a:rPr lang="en-US" dirty="0"/>
              <a:t>3D BIM modeling</a:t>
            </a:r>
          </a:p>
          <a:p>
            <a:r>
              <a:rPr lang="en-US" dirty="0"/>
              <a:t>Applications for point cloud mapping</a:t>
            </a:r>
          </a:p>
          <a:p>
            <a:r>
              <a:rPr lang="en-US" dirty="0"/>
              <a:t>Typical questions about point cloud mapping</a:t>
            </a:r>
          </a:p>
          <a:p>
            <a:r>
              <a:rPr lang="en-US" dirty="0"/>
              <a:t>Advantages of implementing point cloud mapping during either the design or construction phase</a:t>
            </a:r>
          </a:p>
          <a:p>
            <a:r>
              <a:rPr lang="en-US" dirty="0"/>
              <a:t>Issues associated with point cloud mapping (laser scanning)</a:t>
            </a:r>
          </a:p>
          <a:p>
            <a:r>
              <a:rPr lang="en-US" dirty="0"/>
              <a:t>Integration of a point cloud map in the BIM model</a:t>
            </a:r>
          </a:p>
          <a:p>
            <a:r>
              <a:rPr lang="en-US" dirty="0"/>
              <a:t>Coordination advantages for final project turnover</a:t>
            </a:r>
          </a:p>
          <a:p>
            <a:r>
              <a:rPr lang="en-US" dirty="0"/>
              <a:t>Case studies</a:t>
            </a:r>
          </a:p>
        </p:txBody>
      </p:sp>
      <p:pic>
        <p:nvPicPr>
          <p:cNvPr id="5" name="Picture 4" descr="Logo, company name&#10;&#10;Description automatically generated">
            <a:extLst>
              <a:ext uri="{FF2B5EF4-FFF2-40B4-BE49-F238E27FC236}">
                <a16:creationId xmlns:a16="http://schemas.microsoft.com/office/drawing/2014/main" id="{8EA95B47-ECD7-4A62-8429-6CDCDA0FC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0085" y="5934366"/>
            <a:ext cx="1037187" cy="1037187"/>
          </a:xfrm>
          <a:prstGeom prst="rect">
            <a:avLst/>
          </a:prstGeom>
        </p:spPr>
      </p:pic>
    </p:spTree>
    <p:extLst>
      <p:ext uri="{BB962C8B-B14F-4D97-AF65-F5344CB8AC3E}">
        <p14:creationId xmlns:p14="http://schemas.microsoft.com/office/powerpoint/2010/main" val="643353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r>
              <a:rPr lang="en-US" dirty="0"/>
              <a:t>Point Cloud Mapping (Laser Scanning)</a:t>
            </a:r>
          </a:p>
        </p:txBody>
      </p:sp>
      <p:sp>
        <p:nvSpPr>
          <p:cNvPr id="3" name="Content Placeholder 2">
            <a:extLst>
              <a:ext uri="{FF2B5EF4-FFF2-40B4-BE49-F238E27FC236}">
                <a16:creationId xmlns:a16="http://schemas.microsoft.com/office/drawing/2014/main" id="{149C7BCC-C250-46C2-B18E-CB512CD26A7D}"/>
              </a:ext>
            </a:extLst>
          </p:cNvPr>
          <p:cNvSpPr>
            <a:spLocks noGrp="1"/>
          </p:cNvSpPr>
          <p:nvPr>
            <p:ph sz="half" idx="1"/>
          </p:nvPr>
        </p:nvSpPr>
        <p:spPr>
          <a:xfrm>
            <a:off x="837982" y="1825625"/>
            <a:ext cx="6251693" cy="4351338"/>
          </a:xfrm>
        </p:spPr>
        <p:txBody>
          <a:bodyPr>
            <a:normAutofit fontScale="92500" lnSpcReduction="10000"/>
          </a:bodyPr>
          <a:lstStyle/>
          <a:p>
            <a:r>
              <a:rPr lang="en-US" dirty="0"/>
              <a:t>A LIDAR (Light Detection &amp; Ranging) scanner emits a laser over an area that is desired to be modeled.</a:t>
            </a:r>
          </a:p>
          <a:p>
            <a:r>
              <a:rPr lang="en-US" dirty="0"/>
              <a:t>The laser locates a number of points of the modeled object on a coordinate plane. The scanner can be moved around to create more detailed models.</a:t>
            </a:r>
          </a:p>
          <a:p>
            <a:r>
              <a:rPr lang="en-US" dirty="0"/>
              <a:t>A point cloud model can be created from one or several scans. This model can be imported into CAD/BIM software for coordination by the design/construction team.</a:t>
            </a:r>
          </a:p>
          <a:p>
            <a:endParaRPr lang="en-US" dirty="0"/>
          </a:p>
        </p:txBody>
      </p:sp>
      <p:pic>
        <p:nvPicPr>
          <p:cNvPr id="1026" name="Picture 2" descr="Principle of Terrestrial Laser Scanning [5] | Download Scientific Diagram">
            <a:extLst>
              <a:ext uri="{FF2B5EF4-FFF2-40B4-BE49-F238E27FC236}">
                <a16:creationId xmlns:a16="http://schemas.microsoft.com/office/drawing/2014/main" id="{F46D03A3-2342-4732-ACE3-25CB13D22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7366" y="1310992"/>
            <a:ext cx="4881372" cy="38561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E88A7B-4EC1-456D-BE27-7AD0EA1C7ED9}"/>
              </a:ext>
            </a:extLst>
          </p:cNvPr>
          <p:cNvSpPr txBox="1"/>
          <p:nvPr/>
        </p:nvSpPr>
        <p:spPr>
          <a:xfrm>
            <a:off x="7175310" y="5734279"/>
            <a:ext cx="4502293" cy="461665"/>
          </a:xfrm>
          <a:prstGeom prst="rect">
            <a:avLst/>
          </a:prstGeom>
          <a:noFill/>
        </p:spPr>
        <p:txBody>
          <a:bodyPr wrap="square" rtlCol="0">
            <a:spAutoFit/>
          </a:bodyPr>
          <a:lstStyle/>
          <a:p>
            <a:r>
              <a:rPr lang="en-US" sz="800" dirty="0"/>
              <a:t>Image Source: </a:t>
            </a:r>
            <a:r>
              <a:rPr lang="en-US" sz="800" dirty="0" err="1"/>
              <a:t>Khomsin</a:t>
            </a:r>
            <a:r>
              <a:rPr lang="en-US" sz="800" dirty="0"/>
              <a:t>, </a:t>
            </a:r>
            <a:r>
              <a:rPr lang="en-US" sz="800" dirty="0" err="1"/>
              <a:t>Khomsin</a:t>
            </a:r>
            <a:r>
              <a:rPr lang="en-US" sz="800" dirty="0"/>
              <a:t> &amp; </a:t>
            </a:r>
            <a:r>
              <a:rPr lang="en-US" sz="800" dirty="0" err="1"/>
              <a:t>Pratomo</a:t>
            </a:r>
            <a:r>
              <a:rPr lang="en-US" sz="800" dirty="0"/>
              <a:t>, </a:t>
            </a:r>
            <a:r>
              <a:rPr lang="en-US" sz="800" dirty="0" err="1"/>
              <a:t>Danar</a:t>
            </a:r>
            <a:r>
              <a:rPr lang="en-US" sz="800" dirty="0"/>
              <a:t> &amp; </a:t>
            </a:r>
            <a:r>
              <a:rPr lang="en-US" sz="800" dirty="0" err="1"/>
              <a:t>Anjasmara</a:t>
            </a:r>
            <a:r>
              <a:rPr lang="en-US" sz="800" dirty="0"/>
              <a:t>, Ira &amp; Ahmad, </a:t>
            </a:r>
            <a:r>
              <a:rPr lang="en-US" sz="800" dirty="0" err="1"/>
              <a:t>Faizzuddin</a:t>
            </a:r>
            <a:r>
              <a:rPr lang="en-US" sz="800" dirty="0"/>
              <a:t>. (2019). ANALYSIS OF THE VOLUME COMPARATION OF 3’S (TS, GNSS and TLS). E3S Web of Conferences. 94. 01014. 10.1051/e3sconf/20199401014. </a:t>
            </a:r>
          </a:p>
        </p:txBody>
      </p:sp>
      <p:pic>
        <p:nvPicPr>
          <p:cNvPr id="6" name="Picture 5" descr="Logo, company name&#10;&#10;Description automatically generated">
            <a:extLst>
              <a:ext uri="{FF2B5EF4-FFF2-40B4-BE49-F238E27FC236}">
                <a16:creationId xmlns:a16="http://schemas.microsoft.com/office/drawing/2014/main" id="{770A7B81-3A48-4571-A519-CE02248E0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0085" y="5934366"/>
            <a:ext cx="1037187" cy="1037187"/>
          </a:xfrm>
          <a:prstGeom prst="rect">
            <a:avLst/>
          </a:prstGeom>
        </p:spPr>
      </p:pic>
    </p:spTree>
    <p:extLst>
      <p:ext uri="{BB962C8B-B14F-4D97-AF65-F5344CB8AC3E}">
        <p14:creationId xmlns:p14="http://schemas.microsoft.com/office/powerpoint/2010/main" val="4218991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r>
              <a:rPr lang="en-US" dirty="0"/>
              <a:t>Building Information Modeling (BIM)</a:t>
            </a:r>
          </a:p>
        </p:txBody>
      </p:sp>
      <p:sp>
        <p:nvSpPr>
          <p:cNvPr id="3" name="Content Placeholder 2">
            <a:extLst>
              <a:ext uri="{FF2B5EF4-FFF2-40B4-BE49-F238E27FC236}">
                <a16:creationId xmlns:a16="http://schemas.microsoft.com/office/drawing/2014/main" id="{149C7BCC-C250-46C2-B18E-CB512CD26A7D}"/>
              </a:ext>
            </a:extLst>
          </p:cNvPr>
          <p:cNvSpPr>
            <a:spLocks noGrp="1"/>
          </p:cNvSpPr>
          <p:nvPr>
            <p:ph sz="half" idx="1"/>
          </p:nvPr>
        </p:nvSpPr>
        <p:spPr>
          <a:xfrm>
            <a:off x="837982" y="1825625"/>
            <a:ext cx="6251693" cy="4351338"/>
          </a:xfrm>
        </p:spPr>
        <p:txBody>
          <a:bodyPr>
            <a:normAutofit fontScale="85000" lnSpcReduction="20000"/>
          </a:bodyPr>
          <a:lstStyle/>
          <a:p>
            <a:r>
              <a:rPr lang="en-US" dirty="0"/>
              <a:t>ISO 19650-1:2018 defines BIM as: Use of a shared digital representation of a built asset to facilitate design, construction and operation processes to form a reliable basis for decisions.</a:t>
            </a:r>
          </a:p>
          <a:p>
            <a:r>
              <a:rPr lang="en-US" dirty="0"/>
              <a:t>The US National Building Information Model Standard Project Committee has the following definition: Building Information Modeling (BIM) is a digital representation of physical and functional characteristics of a facility. A BIM is a shared knowledge resource for information about a facility forming a reliable basis for decisions during its life-cycle; defined as existing from earliest conception to demolition.</a:t>
            </a:r>
          </a:p>
        </p:txBody>
      </p:sp>
      <p:pic>
        <p:nvPicPr>
          <p:cNvPr id="8" name="Picture 7">
            <a:extLst>
              <a:ext uri="{FF2B5EF4-FFF2-40B4-BE49-F238E27FC236}">
                <a16:creationId xmlns:a16="http://schemas.microsoft.com/office/drawing/2014/main" id="{E0CF6211-72B5-4375-8D74-5392DB4D7280}"/>
              </a:ext>
            </a:extLst>
          </p:cNvPr>
          <p:cNvPicPr>
            <a:picLocks noChangeAspect="1"/>
          </p:cNvPicPr>
          <p:nvPr/>
        </p:nvPicPr>
        <p:blipFill>
          <a:blip r:embed="rId2"/>
          <a:stretch>
            <a:fillRect/>
          </a:stretch>
        </p:blipFill>
        <p:spPr>
          <a:xfrm>
            <a:off x="7911835" y="1254738"/>
            <a:ext cx="2843641" cy="2279189"/>
          </a:xfrm>
          <a:prstGeom prst="rect">
            <a:avLst/>
          </a:prstGeom>
        </p:spPr>
      </p:pic>
      <p:pic>
        <p:nvPicPr>
          <p:cNvPr id="10" name="Picture 9">
            <a:extLst>
              <a:ext uri="{FF2B5EF4-FFF2-40B4-BE49-F238E27FC236}">
                <a16:creationId xmlns:a16="http://schemas.microsoft.com/office/drawing/2014/main" id="{53E862B0-A87A-459F-9D00-144DF2399D20}"/>
              </a:ext>
            </a:extLst>
          </p:cNvPr>
          <p:cNvPicPr>
            <a:picLocks noChangeAspect="1"/>
          </p:cNvPicPr>
          <p:nvPr/>
        </p:nvPicPr>
        <p:blipFill rotWithShape="1">
          <a:blip r:embed="rId3"/>
          <a:srcRect t="17080"/>
          <a:stretch/>
        </p:blipFill>
        <p:spPr>
          <a:xfrm>
            <a:off x="7880141" y="3583762"/>
            <a:ext cx="2875335" cy="3152250"/>
          </a:xfrm>
          <a:prstGeom prst="rect">
            <a:avLst/>
          </a:prstGeom>
        </p:spPr>
      </p:pic>
      <p:pic>
        <p:nvPicPr>
          <p:cNvPr id="6" name="Picture 5" descr="Logo, company name&#10;&#10;Description automatically generated">
            <a:extLst>
              <a:ext uri="{FF2B5EF4-FFF2-40B4-BE49-F238E27FC236}">
                <a16:creationId xmlns:a16="http://schemas.microsoft.com/office/drawing/2014/main" id="{754DBF10-F1A3-4773-B5AD-1255D6E25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0085" y="5934366"/>
            <a:ext cx="1037187" cy="1037187"/>
          </a:xfrm>
          <a:prstGeom prst="rect">
            <a:avLst/>
          </a:prstGeom>
        </p:spPr>
      </p:pic>
    </p:spTree>
    <p:extLst>
      <p:ext uri="{BB962C8B-B14F-4D97-AF65-F5344CB8AC3E}">
        <p14:creationId xmlns:p14="http://schemas.microsoft.com/office/powerpoint/2010/main" val="3647825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r>
              <a:rPr lang="en-US" dirty="0"/>
              <a:t>Applications for Point Cloud Mapping (Laser Scanning)</a:t>
            </a:r>
          </a:p>
        </p:txBody>
      </p:sp>
      <p:sp>
        <p:nvSpPr>
          <p:cNvPr id="3" name="Content Placeholder 2">
            <a:extLst>
              <a:ext uri="{FF2B5EF4-FFF2-40B4-BE49-F238E27FC236}">
                <a16:creationId xmlns:a16="http://schemas.microsoft.com/office/drawing/2014/main" id="{149C7BCC-C250-46C2-B18E-CB512CD26A7D}"/>
              </a:ext>
            </a:extLst>
          </p:cNvPr>
          <p:cNvSpPr>
            <a:spLocks noGrp="1"/>
          </p:cNvSpPr>
          <p:nvPr>
            <p:ph sz="half" idx="1"/>
          </p:nvPr>
        </p:nvSpPr>
        <p:spPr>
          <a:xfrm>
            <a:off x="837982" y="1825625"/>
            <a:ext cx="6251693" cy="4351338"/>
          </a:xfrm>
        </p:spPr>
        <p:txBody>
          <a:bodyPr>
            <a:normAutofit/>
          </a:bodyPr>
          <a:lstStyle/>
          <a:p>
            <a:r>
              <a:rPr lang="en-US" dirty="0"/>
              <a:t>Complex existing piping and ductwork layouts requiring high levels of coordination with new work.</a:t>
            </a:r>
          </a:p>
          <a:p>
            <a:r>
              <a:rPr lang="en-US" dirty="0"/>
              <a:t>Accessibility is a key driver of design.</a:t>
            </a:r>
          </a:p>
          <a:p>
            <a:r>
              <a:rPr lang="en-US" dirty="0"/>
              <a:t>Construction must occur during a short shutdown window and must be done correct the first time.</a:t>
            </a:r>
          </a:p>
          <a:p>
            <a:r>
              <a:rPr lang="en-US" dirty="0"/>
              <a:t>Project is under a tight budget, and costly mistakes must be avoided.</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F4B5C14F-3BD9-4F15-8497-9029E3A622B8}"/>
              </a:ext>
            </a:extLst>
          </p:cNvPr>
          <p:cNvPicPr>
            <a:picLocks noChangeAspect="1"/>
          </p:cNvPicPr>
          <p:nvPr/>
        </p:nvPicPr>
        <p:blipFill>
          <a:blip r:embed="rId2"/>
          <a:stretch>
            <a:fillRect/>
          </a:stretch>
        </p:blipFill>
        <p:spPr>
          <a:xfrm>
            <a:off x="7339802" y="2221960"/>
            <a:ext cx="4380771" cy="2817009"/>
          </a:xfrm>
          <a:prstGeom prst="rect">
            <a:avLst/>
          </a:prstGeom>
        </p:spPr>
      </p:pic>
      <p:pic>
        <p:nvPicPr>
          <p:cNvPr id="6" name="Picture 5" descr="Logo, company name&#10;&#10;Description automatically generated">
            <a:extLst>
              <a:ext uri="{FF2B5EF4-FFF2-40B4-BE49-F238E27FC236}">
                <a16:creationId xmlns:a16="http://schemas.microsoft.com/office/drawing/2014/main" id="{258D11C8-7401-4C0A-8012-3A67A6F77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0085" y="5934366"/>
            <a:ext cx="1037187" cy="1037187"/>
          </a:xfrm>
          <a:prstGeom prst="rect">
            <a:avLst/>
          </a:prstGeom>
        </p:spPr>
      </p:pic>
    </p:spTree>
    <p:extLst>
      <p:ext uri="{BB962C8B-B14F-4D97-AF65-F5344CB8AC3E}">
        <p14:creationId xmlns:p14="http://schemas.microsoft.com/office/powerpoint/2010/main" val="3640970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994298" y="273600"/>
            <a:ext cx="10584381" cy="1144800"/>
          </a:xfrm>
        </p:spPr>
        <p:txBody>
          <a:bodyPr/>
          <a:lstStyle/>
          <a:p>
            <a:r>
              <a:rPr lang="en-US" dirty="0"/>
              <a:t>Typical Questions - Point Cloud Mapping (Laser Scanning)</a:t>
            </a:r>
          </a:p>
        </p:txBody>
      </p:sp>
      <p:sp>
        <p:nvSpPr>
          <p:cNvPr id="3" name="Content Placeholder 2">
            <a:extLst>
              <a:ext uri="{FF2B5EF4-FFF2-40B4-BE49-F238E27FC236}">
                <a16:creationId xmlns:a16="http://schemas.microsoft.com/office/drawing/2014/main" id="{149C7BCC-C250-46C2-B18E-CB512CD26A7D}"/>
              </a:ext>
            </a:extLst>
          </p:cNvPr>
          <p:cNvSpPr>
            <a:spLocks noGrp="1"/>
          </p:cNvSpPr>
          <p:nvPr>
            <p:ph sz="half" idx="1"/>
          </p:nvPr>
        </p:nvSpPr>
        <p:spPr>
          <a:xfrm>
            <a:off x="837982" y="1825625"/>
            <a:ext cx="7363043" cy="4351338"/>
          </a:xfrm>
        </p:spPr>
        <p:txBody>
          <a:bodyPr>
            <a:normAutofit fontScale="70000" lnSpcReduction="20000"/>
          </a:bodyPr>
          <a:lstStyle/>
          <a:p>
            <a:r>
              <a:rPr lang="en-US" dirty="0"/>
              <a:t>Is it accurate?</a:t>
            </a:r>
          </a:p>
          <a:p>
            <a:pPr lvl="1"/>
            <a:r>
              <a:rPr lang="en-US" dirty="0"/>
              <a:t>New technology is accurate to within 1/32 of an inch</a:t>
            </a:r>
          </a:p>
          <a:p>
            <a:pPr lvl="1"/>
            <a:r>
              <a:rPr lang="en-US" dirty="0"/>
              <a:t>Improved accuracy when multiple scanning locations are combined</a:t>
            </a:r>
          </a:p>
          <a:p>
            <a:r>
              <a:rPr lang="en-US" dirty="0"/>
              <a:t>Manual survey required?</a:t>
            </a:r>
          </a:p>
          <a:p>
            <a:pPr lvl="1"/>
            <a:r>
              <a:rPr lang="en-US" dirty="0"/>
              <a:t>May eliminate need for manual survey while saving time</a:t>
            </a:r>
          </a:p>
          <a:p>
            <a:pPr lvl="1"/>
            <a:r>
              <a:rPr lang="en-US" dirty="0"/>
              <a:t>Measurements can be taken directly from point cloud map without the need to revisit the survey site if information is missed</a:t>
            </a:r>
          </a:p>
          <a:p>
            <a:r>
              <a:rPr lang="en-US" dirty="0"/>
              <a:t>Limitations of point cloud mapping?</a:t>
            </a:r>
          </a:p>
          <a:p>
            <a:pPr lvl="1"/>
            <a:r>
              <a:rPr lang="en-US" dirty="0"/>
              <a:t>Reflective surfaces can impact the accuracy</a:t>
            </a:r>
          </a:p>
          <a:p>
            <a:pPr lvl="1"/>
            <a:r>
              <a:rPr lang="en-US" dirty="0"/>
              <a:t>Smaller objects may not be clear in scan if digital noise exists (i.e., ½” piping or conduit)</a:t>
            </a:r>
          </a:p>
          <a:p>
            <a:pPr lvl="1"/>
            <a:r>
              <a:rPr lang="en-US" dirty="0"/>
              <a:t>All components need to be visible to scanner location</a:t>
            </a:r>
          </a:p>
          <a:p>
            <a:r>
              <a:rPr lang="en-US" dirty="0"/>
              <a:t>Cost?</a:t>
            </a:r>
          </a:p>
          <a:p>
            <a:pPr lvl="1"/>
            <a:r>
              <a:rPr lang="en-US" dirty="0"/>
              <a:t>Typical cost for point cloud mapping is comparable to the cost associated with manual survey of the project area</a:t>
            </a:r>
          </a:p>
          <a:p>
            <a:pPr lvl="1"/>
            <a:r>
              <a:rPr lang="en-US" dirty="0"/>
              <a:t>Added cost to have point cloud converted into a BIM model (not required)</a:t>
            </a:r>
          </a:p>
          <a:p>
            <a:pPr lvl="1"/>
            <a:endParaRPr lang="en-US" dirty="0"/>
          </a:p>
          <a:p>
            <a:endParaRPr lang="en-US" dirty="0"/>
          </a:p>
        </p:txBody>
      </p:sp>
      <p:pic>
        <p:nvPicPr>
          <p:cNvPr id="6" name="Picture 5" descr="Logo, company name&#10;&#10;Description automatically generated">
            <a:extLst>
              <a:ext uri="{FF2B5EF4-FFF2-40B4-BE49-F238E27FC236}">
                <a16:creationId xmlns:a16="http://schemas.microsoft.com/office/drawing/2014/main" id="{770A7B81-3A48-4571-A519-CE02248E0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0085" y="5934366"/>
            <a:ext cx="1037187" cy="1037187"/>
          </a:xfrm>
          <a:prstGeom prst="rect">
            <a:avLst/>
          </a:prstGeom>
        </p:spPr>
      </p:pic>
      <p:pic>
        <p:nvPicPr>
          <p:cNvPr id="5" name="Picture 4">
            <a:extLst>
              <a:ext uri="{FF2B5EF4-FFF2-40B4-BE49-F238E27FC236}">
                <a16:creationId xmlns:a16="http://schemas.microsoft.com/office/drawing/2014/main" id="{9C570AAD-A80F-03E6-B241-63FDF7F50A4C}"/>
              </a:ext>
            </a:extLst>
          </p:cNvPr>
          <p:cNvPicPr>
            <a:picLocks noChangeAspect="1"/>
          </p:cNvPicPr>
          <p:nvPr/>
        </p:nvPicPr>
        <p:blipFill>
          <a:blip r:embed="rId3"/>
          <a:stretch>
            <a:fillRect/>
          </a:stretch>
        </p:blipFill>
        <p:spPr>
          <a:xfrm>
            <a:off x="8334148" y="1612447"/>
            <a:ext cx="3648264" cy="3633106"/>
          </a:xfrm>
          <a:prstGeom prst="rect">
            <a:avLst/>
          </a:prstGeom>
        </p:spPr>
      </p:pic>
    </p:spTree>
    <p:extLst>
      <p:ext uri="{BB962C8B-B14F-4D97-AF65-F5344CB8AC3E}">
        <p14:creationId xmlns:p14="http://schemas.microsoft.com/office/powerpoint/2010/main" val="1952645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837982" y="273600"/>
            <a:ext cx="11074100" cy="1144800"/>
          </a:xfrm>
        </p:spPr>
        <p:txBody>
          <a:bodyPr/>
          <a:lstStyle/>
          <a:p>
            <a:r>
              <a:rPr lang="en-US" dirty="0"/>
              <a:t>Point Cloud Mapping Implemented During Design</a:t>
            </a:r>
          </a:p>
        </p:txBody>
      </p:sp>
      <p:sp>
        <p:nvSpPr>
          <p:cNvPr id="3" name="Content Placeholder 2">
            <a:extLst>
              <a:ext uri="{FF2B5EF4-FFF2-40B4-BE49-F238E27FC236}">
                <a16:creationId xmlns:a16="http://schemas.microsoft.com/office/drawing/2014/main" id="{149C7BCC-C250-46C2-B18E-CB512CD26A7D}"/>
              </a:ext>
            </a:extLst>
          </p:cNvPr>
          <p:cNvSpPr>
            <a:spLocks noGrp="1"/>
          </p:cNvSpPr>
          <p:nvPr>
            <p:ph sz="half" idx="1"/>
          </p:nvPr>
        </p:nvSpPr>
        <p:spPr>
          <a:xfrm>
            <a:off x="837982" y="1825625"/>
            <a:ext cx="10740697" cy="4351338"/>
          </a:xfrm>
        </p:spPr>
        <p:txBody>
          <a:bodyPr>
            <a:normAutofit fontScale="92500" lnSpcReduction="10000"/>
          </a:bodyPr>
          <a:lstStyle/>
          <a:p>
            <a:r>
              <a:rPr lang="en-US" dirty="0"/>
              <a:t>Reduces site survey time and limits additional site surveys as the point cloud scan will contain all information on existing conditions</a:t>
            </a:r>
          </a:p>
          <a:p>
            <a:r>
              <a:rPr lang="en-US" dirty="0"/>
              <a:t>Design will be based on highly accurate existing conditions</a:t>
            </a:r>
          </a:p>
          <a:p>
            <a:pPr lvl="1"/>
            <a:r>
              <a:rPr lang="en-US" dirty="0"/>
              <a:t>Eliminates risk of inaccurate record drawings (if record drawings exist)</a:t>
            </a:r>
          </a:p>
          <a:p>
            <a:pPr lvl="1"/>
            <a:r>
              <a:rPr lang="en-US" dirty="0"/>
              <a:t>Eliminates risk of inaccessible or elevated working conditions during survey to document accurate existing conditions</a:t>
            </a:r>
          </a:p>
          <a:p>
            <a:r>
              <a:rPr lang="en-US" dirty="0"/>
              <a:t>Reduces the chances of change orders or redesign once construction begins</a:t>
            </a:r>
          </a:p>
          <a:p>
            <a:pPr lvl="1"/>
            <a:r>
              <a:rPr lang="en-US" dirty="0"/>
              <a:t>Costs associated with actual conditions will be included in contractor bid packages</a:t>
            </a:r>
          </a:p>
          <a:p>
            <a:r>
              <a:rPr lang="en-US" dirty="0"/>
              <a:t>Allows for coordination with existing equipment or components that are to remain (clearance requirements, maintenance access, etc.)</a:t>
            </a:r>
          </a:p>
          <a:p>
            <a:endParaRPr lang="en-US" dirty="0"/>
          </a:p>
        </p:txBody>
      </p:sp>
      <p:pic>
        <p:nvPicPr>
          <p:cNvPr id="5" name="Picture 4" descr="Logo, company name&#10;&#10;Description automatically generated">
            <a:extLst>
              <a:ext uri="{FF2B5EF4-FFF2-40B4-BE49-F238E27FC236}">
                <a16:creationId xmlns:a16="http://schemas.microsoft.com/office/drawing/2014/main" id="{4A618820-6575-442D-8521-92DCE3736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0085" y="5934366"/>
            <a:ext cx="1037187" cy="1037187"/>
          </a:xfrm>
          <a:prstGeom prst="rect">
            <a:avLst/>
          </a:prstGeom>
        </p:spPr>
      </p:pic>
    </p:spTree>
    <p:extLst>
      <p:ext uri="{BB962C8B-B14F-4D97-AF65-F5344CB8AC3E}">
        <p14:creationId xmlns:p14="http://schemas.microsoft.com/office/powerpoint/2010/main" val="1132294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3844-C6AD-4094-8F15-6F83463CB3EE}"/>
              </a:ext>
            </a:extLst>
          </p:cNvPr>
          <p:cNvSpPr>
            <a:spLocks noGrp="1"/>
          </p:cNvSpPr>
          <p:nvPr>
            <p:ph type="title"/>
          </p:nvPr>
        </p:nvSpPr>
        <p:spPr>
          <a:xfrm>
            <a:off x="837982" y="273600"/>
            <a:ext cx="10987014" cy="1144800"/>
          </a:xfrm>
        </p:spPr>
        <p:txBody>
          <a:bodyPr/>
          <a:lstStyle/>
          <a:p>
            <a:r>
              <a:rPr lang="en-US" dirty="0"/>
              <a:t>Point Cloud Mapping Implemented During Construction</a:t>
            </a:r>
          </a:p>
        </p:txBody>
      </p:sp>
      <p:sp>
        <p:nvSpPr>
          <p:cNvPr id="3" name="Content Placeholder 2">
            <a:extLst>
              <a:ext uri="{FF2B5EF4-FFF2-40B4-BE49-F238E27FC236}">
                <a16:creationId xmlns:a16="http://schemas.microsoft.com/office/drawing/2014/main" id="{149C7BCC-C250-46C2-B18E-CB512CD26A7D}"/>
              </a:ext>
            </a:extLst>
          </p:cNvPr>
          <p:cNvSpPr>
            <a:spLocks noGrp="1"/>
          </p:cNvSpPr>
          <p:nvPr>
            <p:ph sz="half" idx="1"/>
          </p:nvPr>
        </p:nvSpPr>
        <p:spPr>
          <a:xfrm>
            <a:off x="837982" y="1825625"/>
            <a:ext cx="6856857" cy="4351338"/>
          </a:xfrm>
        </p:spPr>
        <p:txBody>
          <a:bodyPr>
            <a:normAutofit lnSpcReduction="10000"/>
          </a:bodyPr>
          <a:lstStyle/>
          <a:p>
            <a:r>
              <a:rPr lang="en-US" dirty="0"/>
              <a:t>Shop drawings and contractor coordination will be based on highly accurate existing conditions</a:t>
            </a:r>
          </a:p>
          <a:p>
            <a:pPr lvl="1"/>
            <a:r>
              <a:rPr lang="en-US" dirty="0"/>
              <a:t>Reduces time for shop drawing creation in congested areas</a:t>
            </a:r>
          </a:p>
          <a:p>
            <a:r>
              <a:rPr lang="en-US" dirty="0"/>
              <a:t>Allows for coordination with existing equipment or components that are to remain (clearance requirements, maintenance access, etc.)</a:t>
            </a:r>
          </a:p>
          <a:p>
            <a:pPr lvl="1"/>
            <a:r>
              <a:rPr lang="en-US" dirty="0"/>
              <a:t>Changes may be required to be made by contractor to meet requirements versus project design drawings</a:t>
            </a:r>
          </a:p>
        </p:txBody>
      </p:sp>
      <p:pic>
        <p:nvPicPr>
          <p:cNvPr id="5" name="Picture 4" descr="Logo, company name&#10;&#10;Description automatically generated">
            <a:extLst>
              <a:ext uri="{FF2B5EF4-FFF2-40B4-BE49-F238E27FC236}">
                <a16:creationId xmlns:a16="http://schemas.microsoft.com/office/drawing/2014/main" id="{09B8FD41-EF2B-4D68-BDC4-A7B58F837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0085" y="5934366"/>
            <a:ext cx="1037187" cy="1037187"/>
          </a:xfrm>
          <a:prstGeom prst="rect">
            <a:avLst/>
          </a:prstGeom>
        </p:spPr>
      </p:pic>
      <p:pic>
        <p:nvPicPr>
          <p:cNvPr id="6" name="Picture 5">
            <a:extLst>
              <a:ext uri="{FF2B5EF4-FFF2-40B4-BE49-F238E27FC236}">
                <a16:creationId xmlns:a16="http://schemas.microsoft.com/office/drawing/2014/main" id="{37CECBEE-12E7-2820-540C-E1CE20A3BCEE}"/>
              </a:ext>
            </a:extLst>
          </p:cNvPr>
          <p:cNvPicPr>
            <a:picLocks noChangeAspect="1"/>
          </p:cNvPicPr>
          <p:nvPr/>
        </p:nvPicPr>
        <p:blipFill>
          <a:blip r:embed="rId4"/>
          <a:stretch>
            <a:fillRect/>
          </a:stretch>
        </p:blipFill>
        <p:spPr>
          <a:xfrm>
            <a:off x="7368041" y="1865539"/>
            <a:ext cx="4531405" cy="3925644"/>
          </a:xfrm>
          <a:prstGeom prst="rect">
            <a:avLst/>
          </a:prstGeom>
        </p:spPr>
      </p:pic>
    </p:spTree>
    <p:extLst>
      <p:ext uri="{BB962C8B-B14F-4D97-AF65-F5344CB8AC3E}">
        <p14:creationId xmlns:p14="http://schemas.microsoft.com/office/powerpoint/2010/main" val="3004668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1445</TotalTime>
  <Words>1597</Words>
  <Application>Microsoft Office PowerPoint</Application>
  <PresentationFormat>Custom</PresentationFormat>
  <Paragraphs>116</Paragraphs>
  <Slides>17</Slides>
  <Notes>4</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17</vt:i4>
      </vt:variant>
    </vt:vector>
  </HeadingPairs>
  <TitlesOfParts>
    <vt:vector size="28" baseType="lpstr">
      <vt:lpstr>Arial</vt:lpstr>
      <vt:lpstr>Calibri</vt:lpstr>
      <vt:lpstr>Montserrat</vt:lpstr>
      <vt:lpstr>Symbol</vt:lpstr>
      <vt:lpstr>Times New Roman</vt:lpstr>
      <vt:lpstr>Wingdings</vt:lpstr>
      <vt:lpstr>Office Theme</vt:lpstr>
      <vt:lpstr>Office Theme</vt:lpstr>
      <vt:lpstr>Office Theme</vt:lpstr>
      <vt:lpstr>Office Theme</vt:lpstr>
      <vt:lpstr>Office Theme</vt:lpstr>
      <vt:lpstr>PowerPoint Presentation</vt:lpstr>
      <vt:lpstr>Advantages of Point Cloud  Mapping and 3D BIM Modeling</vt:lpstr>
      <vt:lpstr>Overview</vt:lpstr>
      <vt:lpstr>Point Cloud Mapping (Laser Scanning)</vt:lpstr>
      <vt:lpstr>Building Information Modeling (BIM)</vt:lpstr>
      <vt:lpstr>Applications for Point Cloud Mapping (Laser Scanning)</vt:lpstr>
      <vt:lpstr>Typical Questions - Point Cloud Mapping (Laser Scanning)</vt:lpstr>
      <vt:lpstr>Point Cloud Mapping Implemented During Design</vt:lpstr>
      <vt:lpstr>Point Cloud Mapping Implemented During Construction</vt:lpstr>
      <vt:lpstr>Issues with Point Cloud Mapping (Laser Scanning)</vt:lpstr>
      <vt:lpstr>Integration of Point Cloud Mapping and 3D BIM Model</vt:lpstr>
      <vt:lpstr>Coordination – Contractor Installation</vt:lpstr>
      <vt:lpstr>Coordination - Owner</vt:lpstr>
      <vt:lpstr>Case Study – SE PA Pharmaceutical Company –                         Utility Rack &amp; Chiller Installation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Shane Helm</dc:creator>
  <dc:description/>
  <cp:lastModifiedBy>Shane Helm</cp:lastModifiedBy>
  <cp:revision>40</cp:revision>
  <dcterms:created xsi:type="dcterms:W3CDTF">2019-08-23T11:14:40Z</dcterms:created>
  <dcterms:modified xsi:type="dcterms:W3CDTF">2022-05-04T12:53:02Z</dcterms:modified>
  <dc:language>en-US</dc:language>
</cp:coreProperties>
</file>